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61" r:id="rId2"/>
    <p:sldId id="260" r:id="rId3"/>
    <p:sldId id="262" r:id="rId4"/>
    <p:sldId id="263" r:id="rId5"/>
    <p:sldId id="264" r:id="rId6"/>
    <p:sldId id="265" r:id="rId7"/>
    <p:sldId id="266" r:id="rId8"/>
    <p:sldId id="267" r:id="rId9"/>
    <p:sldId id="268" r:id="rId10"/>
    <p:sldId id="269"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extLst/>
  </p:cmAuthor>
  <p:cmAuthor id="1" name="Arnout Drenthel" initials="AD" lastIdx="1" clrIdx="0">
    <p:extLst/>
  </p:cmAuthor>
  <p:cmAuthor id="8" name="Arnout Drenthel" initials="AD [8]" lastIdx="1" clrIdx="7">
    <p:extLst/>
  </p:cmAuthor>
  <p:cmAuthor id="2" name="Arnout Drenthel" initials="AD [2]" lastIdx="1" clrIdx="1">
    <p:extLst/>
  </p:cmAuthor>
  <p:cmAuthor id="9" name="Arnout Drenthel" initials="AD [9]" lastIdx="1" clrIdx="8">
    <p:extLst/>
  </p:cmAuthor>
  <p:cmAuthor id="3" name="Arnout Drenthel" initials="AD [3]" lastIdx="1" clrIdx="2">
    <p:extLst/>
  </p:cmAuthor>
  <p:cmAuthor id="4" name="Arnout Drenthel" initials="AD [4]" lastIdx="1" clrIdx="3">
    <p:extLst/>
  </p:cmAuthor>
  <p:cmAuthor id="5" name="Arnout Drenthel" initials="AD [5]" lastIdx="1" clrIdx="4">
    <p:extLst/>
  </p:cmAuthor>
  <p:cmAuthor id="6" name="Arnout Drenthel" initials="AD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F0A8"/>
    <a:srgbClr val="8FCAE7"/>
    <a:srgbClr val="CA005D"/>
    <a:srgbClr val="FFFFFF"/>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4" autoAdjust="0"/>
    <p:restoredTop sz="83264" autoAdjust="0"/>
  </p:normalViewPr>
  <p:slideViewPr>
    <p:cSldViewPr snapToObjects="1">
      <p:cViewPr varScale="1">
        <p:scale>
          <a:sx n="93" d="100"/>
          <a:sy n="93" d="100"/>
        </p:scale>
        <p:origin x="774" y="96"/>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72" d="100"/>
          <a:sy n="172" d="100"/>
        </p:scale>
        <p:origin x="-635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8-9-2017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8-9-2017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err="1" smtClean="0">
                <a:solidFill>
                  <a:schemeClr val="tx1"/>
                </a:solidFill>
                <a:latin typeface="+mn-lt"/>
                <a:ea typeface="+mn-ea"/>
                <a:cs typeface="+mn-cs"/>
              </a:rPr>
              <a:t>Deze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presentatie</a:t>
            </a:r>
            <a:r>
              <a:rPr lang="en-US" sz="1200" b="0" kern="1200" dirty="0" smtClean="0">
                <a:solidFill>
                  <a:schemeClr val="tx1"/>
                </a:solidFill>
                <a:latin typeface="+mn-lt"/>
                <a:ea typeface="+mn-ea"/>
                <a:cs typeface="+mn-cs"/>
              </a:rPr>
              <a:t> kun je </a:t>
            </a:r>
            <a:r>
              <a:rPr lang="en-US" sz="1200" b="0" kern="1200" dirty="0" err="1" smtClean="0">
                <a:solidFill>
                  <a:schemeClr val="tx1"/>
                </a:solidFill>
                <a:latin typeface="+mn-lt"/>
                <a:ea typeface="+mn-ea"/>
                <a:cs typeface="+mn-cs"/>
              </a:rPr>
              <a:t>gebruiken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om</a:t>
            </a:r>
            <a:r>
              <a:rPr lang="en-US" sz="1200" b="0" kern="1200" dirty="0" smtClean="0">
                <a:solidFill>
                  <a:schemeClr val="tx1"/>
                </a:solidFill>
                <a:latin typeface="+mn-lt"/>
                <a:ea typeface="+mn-ea"/>
                <a:cs typeface="+mn-cs"/>
              </a:rPr>
              <a:t> het </a:t>
            </a:r>
            <a:r>
              <a:rPr lang="en-US" sz="1200" b="0" kern="1200" dirty="0" err="1" smtClean="0">
                <a:solidFill>
                  <a:schemeClr val="tx1"/>
                </a:solidFill>
                <a:latin typeface="+mn-lt"/>
                <a:ea typeface="+mn-ea"/>
                <a:cs typeface="+mn-cs"/>
              </a:rPr>
              <a:t>gesprek</a:t>
            </a:r>
            <a:r>
              <a:rPr lang="en-US" sz="1200" b="0" kern="1200" dirty="0" smtClean="0">
                <a:solidFill>
                  <a:schemeClr val="tx1"/>
                </a:solidFill>
                <a:latin typeface="+mn-lt"/>
                <a:ea typeface="+mn-ea"/>
                <a:cs typeface="+mn-cs"/>
              </a:rPr>
              <a:t> over </a:t>
            </a:r>
            <a:r>
              <a:rPr lang="en-US" sz="1200" b="0" kern="1200" dirty="0" err="1" smtClean="0">
                <a:solidFill>
                  <a:schemeClr val="tx1"/>
                </a:solidFill>
                <a:latin typeface="+mn-lt"/>
                <a:ea typeface="+mn-ea"/>
                <a:cs typeface="+mn-cs"/>
              </a:rPr>
              <a:t>pesten</a:t>
            </a:r>
            <a:r>
              <a:rPr lang="en-US" sz="1200" b="0" kern="1200" dirty="0" smtClean="0">
                <a:solidFill>
                  <a:schemeClr val="tx1"/>
                </a:solidFill>
                <a:latin typeface="+mn-lt"/>
                <a:ea typeface="+mn-ea"/>
                <a:cs typeface="+mn-cs"/>
              </a:rPr>
              <a:t> en </a:t>
            </a:r>
            <a:r>
              <a:rPr lang="en-US" sz="1200" b="0" kern="1200" dirty="0" err="1" smtClean="0">
                <a:solidFill>
                  <a:schemeClr val="tx1"/>
                </a:solidFill>
                <a:latin typeface="+mn-lt"/>
                <a:ea typeface="+mn-ea"/>
                <a:cs typeface="+mn-cs"/>
              </a:rPr>
              <a:t>ongewenste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omgangsvormen</a:t>
            </a:r>
            <a:r>
              <a:rPr lang="en-US" sz="1200" b="0" kern="1200" dirty="0" smtClean="0">
                <a:solidFill>
                  <a:schemeClr val="tx1"/>
                </a:solidFill>
                <a:latin typeface="+mn-lt"/>
                <a:ea typeface="+mn-ea"/>
                <a:cs typeface="+mn-cs"/>
              </a:rPr>
              <a:t> op het </a:t>
            </a:r>
            <a:r>
              <a:rPr lang="en-US" sz="1200" b="0" kern="1200" dirty="0" err="1" smtClean="0">
                <a:solidFill>
                  <a:schemeClr val="tx1"/>
                </a:solidFill>
                <a:latin typeface="+mn-lt"/>
                <a:ea typeface="+mn-ea"/>
                <a:cs typeface="+mn-cs"/>
              </a:rPr>
              <a:t>werk</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te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voeren</a:t>
            </a:r>
            <a:r>
              <a:rPr lang="en-US" sz="1200" b="0" kern="1200" dirty="0" smtClean="0">
                <a:solidFill>
                  <a:schemeClr val="tx1"/>
                </a:solidFill>
                <a:latin typeface="+mn-lt"/>
                <a:ea typeface="+mn-ea"/>
                <a:cs typeface="+mn-cs"/>
              </a:rPr>
              <a:t>. In de </a:t>
            </a:r>
            <a:r>
              <a:rPr lang="en-US" sz="1200" b="0" kern="1200" dirty="0" err="1" smtClean="0">
                <a:solidFill>
                  <a:schemeClr val="tx1"/>
                </a:solidFill>
                <a:latin typeface="+mn-lt"/>
                <a:ea typeface="+mn-ea"/>
                <a:cs typeface="+mn-cs"/>
              </a:rPr>
              <a:t>velden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onderaan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staat</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informatie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voor</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jou</a:t>
            </a:r>
            <a:r>
              <a:rPr lang="en-US" sz="1200" b="0" kern="1200" dirty="0" smtClean="0">
                <a:solidFill>
                  <a:schemeClr val="tx1"/>
                </a:solidFill>
                <a:latin typeface="+mn-lt"/>
                <a:ea typeface="+mn-ea"/>
                <a:cs typeface="+mn-cs"/>
              </a:rPr>
              <a:t>, die je </a:t>
            </a:r>
            <a:r>
              <a:rPr lang="en-US" sz="1200" b="0" kern="1200" dirty="0" err="1" smtClean="0">
                <a:solidFill>
                  <a:schemeClr val="tx1"/>
                </a:solidFill>
                <a:latin typeface="+mn-lt"/>
                <a:ea typeface="+mn-ea"/>
                <a:cs typeface="+mn-cs"/>
              </a:rPr>
              <a:t>kunt</a:t>
            </a:r>
            <a:r>
              <a:rPr lang="en-US" sz="1200" b="0" kern="1200" baseline="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gebruiken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om</a:t>
            </a:r>
            <a:r>
              <a:rPr lang="en-US" sz="1200" b="0" kern="1200" dirty="0" smtClean="0">
                <a:solidFill>
                  <a:schemeClr val="tx1"/>
                </a:solidFill>
                <a:latin typeface="+mn-lt"/>
                <a:ea typeface="+mn-ea"/>
                <a:cs typeface="+mn-cs"/>
              </a:rPr>
              <a:t> je </a:t>
            </a:r>
            <a:r>
              <a:rPr lang="en-US" sz="1200" b="0" kern="1200" dirty="0" err="1" smtClean="0">
                <a:solidFill>
                  <a:schemeClr val="tx1"/>
                </a:solidFill>
                <a:latin typeface="+mn-lt"/>
                <a:ea typeface="+mn-ea"/>
                <a:cs typeface="+mn-cs"/>
              </a:rPr>
              <a:t>presentatie</a:t>
            </a:r>
            <a:r>
              <a:rPr lang="en-US" sz="1200" b="0" kern="1200" dirty="0" smtClean="0">
                <a:solidFill>
                  <a:schemeClr val="tx1"/>
                </a:solidFill>
                <a:latin typeface="+mn-lt"/>
                <a:ea typeface="+mn-ea"/>
                <a:cs typeface="+mn-cs"/>
              </a:rPr>
              <a:t> toe </a:t>
            </a:r>
            <a:r>
              <a:rPr lang="en-US" sz="1200" b="0" kern="1200" dirty="0" err="1" smtClean="0">
                <a:solidFill>
                  <a:schemeClr val="tx1"/>
                </a:solidFill>
                <a:latin typeface="+mn-lt"/>
                <a:ea typeface="+mn-ea"/>
                <a:cs typeface="+mn-cs"/>
              </a:rPr>
              <a:t>te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lichten</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Je </a:t>
            </a:r>
            <a:r>
              <a:rPr lang="en-US" sz="1200" b="0" kern="1200" dirty="0" err="1" smtClean="0">
                <a:solidFill>
                  <a:schemeClr val="tx1"/>
                </a:solidFill>
                <a:latin typeface="+mn-lt"/>
                <a:ea typeface="+mn-ea"/>
                <a:cs typeface="+mn-cs"/>
              </a:rPr>
              <a:t>kunt</a:t>
            </a:r>
            <a:r>
              <a:rPr lang="en-US" sz="1200" b="0" kern="1200" dirty="0" smtClean="0">
                <a:solidFill>
                  <a:schemeClr val="tx1"/>
                </a:solidFill>
                <a:latin typeface="+mn-lt"/>
                <a:ea typeface="+mn-ea"/>
                <a:cs typeface="+mn-cs"/>
              </a:rPr>
              <a:t> de </a:t>
            </a:r>
            <a:r>
              <a:rPr lang="en-US" sz="1200" b="0" kern="1200" dirty="0" err="1" smtClean="0">
                <a:solidFill>
                  <a:schemeClr val="tx1"/>
                </a:solidFill>
                <a:latin typeface="+mn-lt"/>
                <a:ea typeface="+mn-ea"/>
                <a:cs typeface="+mn-cs"/>
              </a:rPr>
              <a:t>presentatie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uiteraard</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naar</a:t>
            </a:r>
            <a:r>
              <a:rPr lang="en-US" sz="1200" b="0" kern="1200" dirty="0" smtClean="0">
                <a:solidFill>
                  <a:schemeClr val="tx1"/>
                </a:solidFill>
                <a:latin typeface="+mn-lt"/>
                <a:ea typeface="+mn-ea"/>
                <a:cs typeface="+mn-cs"/>
              </a:rPr>
              <a:t> je </a:t>
            </a:r>
            <a:r>
              <a:rPr lang="en-US" sz="1200" b="0" kern="1200" dirty="0" err="1" smtClean="0">
                <a:solidFill>
                  <a:schemeClr val="tx1"/>
                </a:solidFill>
                <a:latin typeface="+mn-lt"/>
                <a:ea typeface="+mn-ea"/>
                <a:cs typeface="+mn-cs"/>
              </a:rPr>
              <a:t>eigen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wensen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aanpassen</a:t>
            </a:r>
            <a:r>
              <a:rPr lang="en-US" sz="1200" b="0" kern="1200" dirty="0" smtClean="0">
                <a:solidFill>
                  <a:schemeClr val="tx1"/>
                </a:solidFill>
                <a:latin typeface="+mn-lt"/>
                <a:ea typeface="+mn-ea"/>
                <a:cs typeface="+mn-cs"/>
              </a:rPr>
              <a:t>. De </a:t>
            </a:r>
            <a:r>
              <a:rPr lang="en-US" sz="1200" b="0" kern="1200" dirty="0" err="1" smtClean="0">
                <a:solidFill>
                  <a:schemeClr val="tx1"/>
                </a:solidFill>
                <a:latin typeface="+mn-lt"/>
                <a:ea typeface="+mn-ea"/>
                <a:cs typeface="+mn-cs"/>
              </a:rPr>
              <a:t>casussen</a:t>
            </a:r>
            <a:r>
              <a:rPr lang="en-US" sz="1200" b="0" kern="1200" dirty="0" smtClean="0">
                <a:solidFill>
                  <a:schemeClr val="tx1"/>
                </a:solidFill>
                <a:latin typeface="+mn-lt"/>
                <a:ea typeface="+mn-ea"/>
                <a:cs typeface="+mn-cs"/>
              </a:rPr>
              <a:t> kun je </a:t>
            </a:r>
            <a:r>
              <a:rPr lang="en-US" sz="1200" b="0" kern="1200" dirty="0" err="1" smtClean="0">
                <a:solidFill>
                  <a:schemeClr val="tx1"/>
                </a:solidFill>
                <a:latin typeface="+mn-lt"/>
                <a:ea typeface="+mn-ea"/>
                <a:cs typeface="+mn-cs"/>
              </a:rPr>
              <a:t>bijvoorbeeld</a:t>
            </a:r>
            <a:r>
              <a:rPr lang="en-US" sz="1200" b="0" kern="1200" dirty="0" smtClean="0">
                <a:solidFill>
                  <a:schemeClr val="tx1"/>
                </a:solidFill>
                <a:latin typeface="+mn-lt"/>
                <a:ea typeface="+mn-ea"/>
                <a:cs typeface="+mn-cs"/>
              </a:rPr>
              <a:t> op </a:t>
            </a:r>
            <a:r>
              <a:rPr lang="en-US" sz="1200" b="0" kern="1200" dirty="0" err="1" smtClean="0">
                <a:solidFill>
                  <a:schemeClr val="tx1"/>
                </a:solidFill>
                <a:latin typeface="+mn-lt"/>
                <a:ea typeface="+mn-ea"/>
                <a:cs typeface="+mn-cs"/>
              </a:rPr>
              <a:t>een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andere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plek</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zetten</a:t>
            </a:r>
            <a:r>
              <a:rPr lang="en-US" sz="1200" b="0" kern="1200" dirty="0" smtClean="0">
                <a:solidFill>
                  <a:schemeClr val="tx1"/>
                </a:solidFill>
                <a:latin typeface="+mn-lt"/>
                <a:ea typeface="+mn-ea"/>
                <a:cs typeface="+mn-cs"/>
              </a:rPr>
              <a:t> of </a:t>
            </a:r>
            <a:r>
              <a:rPr lang="en-US" sz="1200" b="0" kern="1200" dirty="0" err="1" smtClean="0">
                <a:solidFill>
                  <a:schemeClr val="tx1"/>
                </a:solidFill>
                <a:latin typeface="+mn-lt"/>
                <a:ea typeface="+mn-ea"/>
                <a:cs typeface="+mn-cs"/>
              </a:rPr>
              <a:t>uit</a:t>
            </a:r>
            <a:r>
              <a:rPr lang="en-US" sz="1200" b="0" kern="1200" dirty="0" smtClean="0">
                <a:solidFill>
                  <a:schemeClr val="tx1"/>
                </a:solidFill>
                <a:latin typeface="+mn-lt"/>
                <a:ea typeface="+mn-ea"/>
                <a:cs typeface="+mn-cs"/>
              </a:rPr>
              <a:t> de </a:t>
            </a:r>
            <a:r>
              <a:rPr lang="en-US" sz="1200" b="0" kern="1200" dirty="0" err="1" smtClean="0">
                <a:solidFill>
                  <a:schemeClr val="tx1"/>
                </a:solidFill>
                <a:latin typeface="+mn-lt"/>
                <a:ea typeface="+mn-ea"/>
                <a:cs typeface="+mn-cs"/>
              </a:rPr>
              <a:t>presentatie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halen</a:t>
            </a:r>
            <a:r>
              <a:rPr lang="en-US" sz="1200" b="0" kern="1200" dirty="0" smtClean="0">
                <a:solidFill>
                  <a:schemeClr val="tx1"/>
                </a:solidFill>
                <a:latin typeface="+mn-lt"/>
                <a:ea typeface="+mn-ea"/>
                <a:cs typeface="+mn-cs"/>
              </a:rPr>
              <a:t>. De clickable </a:t>
            </a:r>
            <a:r>
              <a:rPr lang="en-US" sz="1200" b="0" kern="1200" dirty="0" err="1" smtClean="0">
                <a:solidFill>
                  <a:schemeClr val="tx1"/>
                </a:solidFill>
                <a:latin typeface="+mn-lt"/>
                <a:ea typeface="+mn-ea"/>
                <a:cs typeface="+mn-cs"/>
              </a:rPr>
              <a:t>pdf</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bevat</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meer</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achtergrondinformatie</a:t>
            </a:r>
            <a:r>
              <a:rPr lang="en-US" sz="1200" b="0" kern="1200" dirty="0" smtClean="0">
                <a:solidFill>
                  <a:schemeClr val="tx1"/>
                </a:solidFill>
                <a:latin typeface="+mn-lt"/>
                <a:ea typeface="+mn-ea"/>
                <a:cs typeface="+mn-cs"/>
              </a:rPr>
              <a:t> en </a:t>
            </a:r>
            <a:r>
              <a:rPr lang="en-US" sz="1200" b="0" kern="1200" dirty="0" err="1" smtClean="0">
                <a:solidFill>
                  <a:schemeClr val="tx1"/>
                </a:solidFill>
                <a:latin typeface="+mn-lt"/>
                <a:ea typeface="+mn-ea"/>
                <a:cs typeface="+mn-cs"/>
              </a:rPr>
              <a:t>kan</a:t>
            </a:r>
            <a:r>
              <a:rPr lang="en-US" sz="1200" b="0" kern="1200" dirty="0" smtClean="0">
                <a:solidFill>
                  <a:schemeClr val="tx1"/>
                </a:solidFill>
                <a:latin typeface="+mn-lt"/>
                <a:ea typeface="+mn-ea"/>
                <a:cs typeface="+mn-cs"/>
              </a:rPr>
              <a:t> je </a:t>
            </a:r>
            <a:r>
              <a:rPr lang="en-US" sz="1200" b="0" kern="1200" dirty="0" err="1" smtClean="0">
                <a:solidFill>
                  <a:schemeClr val="tx1"/>
                </a:solidFill>
                <a:latin typeface="+mn-lt"/>
                <a:ea typeface="+mn-ea"/>
                <a:cs typeface="+mn-cs"/>
              </a:rPr>
              <a:t>helpen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bij</a:t>
            </a:r>
            <a:r>
              <a:rPr lang="en-US" sz="1200" b="0" kern="1200" dirty="0" smtClean="0">
                <a:solidFill>
                  <a:schemeClr val="tx1"/>
                </a:solidFill>
                <a:latin typeface="+mn-lt"/>
                <a:ea typeface="+mn-ea"/>
                <a:cs typeface="+mn-cs"/>
              </a:rPr>
              <a:t> de </a:t>
            </a:r>
            <a:r>
              <a:rPr lang="en-US" sz="1200" b="0" kern="1200" dirty="0" err="1" smtClean="0">
                <a:solidFill>
                  <a:schemeClr val="tx1"/>
                </a:solidFill>
                <a:latin typeface="+mn-lt"/>
                <a:ea typeface="+mn-ea"/>
                <a:cs typeface="+mn-cs"/>
              </a:rPr>
              <a:t>voorbereiding</a:t>
            </a:r>
            <a:r>
              <a:rPr lang="en-US" sz="1200" b="0" kern="1200" dirty="0" smtClean="0">
                <a:solidFill>
                  <a:schemeClr val="tx1"/>
                </a:solidFill>
                <a:latin typeface="+mn-lt"/>
                <a:ea typeface="+mn-ea"/>
                <a:cs typeface="+mn-cs"/>
              </a:rPr>
              <a:t> van de </a:t>
            </a:r>
            <a:r>
              <a:rPr lang="en-US" sz="1200" b="0" kern="1200" dirty="0" err="1" smtClean="0">
                <a:solidFill>
                  <a:schemeClr val="tx1"/>
                </a:solidFill>
                <a:latin typeface="+mn-lt"/>
                <a:ea typeface="+mn-ea"/>
                <a:cs typeface="+mn-cs"/>
              </a:rPr>
              <a:t>bespreking</a:t>
            </a:r>
            <a:r>
              <a:rPr lang="en-US" sz="1200" b="0" kern="1200" dirty="0" smtClean="0">
                <a:solidFill>
                  <a:schemeClr val="tx1"/>
                </a:solidFill>
                <a:latin typeface="+mn-lt"/>
                <a:ea typeface="+mn-ea"/>
                <a:cs typeface="+mn-cs"/>
              </a:rPr>
              <a:t> van het </a:t>
            </a:r>
            <a:r>
              <a:rPr lang="en-US" sz="1200" b="0" kern="1200" dirty="0" err="1" smtClean="0">
                <a:solidFill>
                  <a:schemeClr val="tx1"/>
                </a:solidFill>
                <a:latin typeface="+mn-lt"/>
                <a:ea typeface="+mn-ea"/>
                <a:cs typeface="+mn-cs"/>
              </a:rPr>
              <a:t>thema</a:t>
            </a:r>
            <a:r>
              <a:rPr lang="en-US" sz="1200" b="0" kern="1200" dirty="0" smtClean="0">
                <a:solidFill>
                  <a:schemeClr val="tx1"/>
                </a:solidFill>
                <a:latin typeface="+mn-lt"/>
                <a:ea typeface="+mn-ea"/>
                <a:cs typeface="+mn-cs"/>
              </a:rPr>
              <a:t> in het team. </a:t>
            </a:r>
          </a:p>
          <a:p>
            <a:r>
              <a:rPr lang="en-US" sz="1200" b="0" kern="1200" dirty="0" smtClean="0">
                <a:solidFill>
                  <a:schemeClr val="tx1"/>
                </a:solidFill>
                <a:latin typeface="+mn-lt"/>
                <a:ea typeface="+mn-ea"/>
                <a:cs typeface="+mn-cs"/>
              </a:rPr>
              <a:t>Het is </a:t>
            </a:r>
            <a:r>
              <a:rPr lang="en-US" sz="1200" b="0" kern="1200" dirty="0" err="1" smtClean="0">
                <a:solidFill>
                  <a:schemeClr val="tx1"/>
                </a:solidFill>
                <a:latin typeface="+mn-lt"/>
                <a:ea typeface="+mn-ea"/>
                <a:cs typeface="+mn-cs"/>
              </a:rPr>
              <a:t>ook</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mogelijk</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om</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vooraf</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een</a:t>
            </a:r>
            <a:r>
              <a:rPr lang="en-US" sz="1200" b="0" kern="1200" dirty="0" smtClean="0">
                <a:solidFill>
                  <a:schemeClr val="tx1"/>
                </a:solidFill>
                <a:latin typeface="+mn-lt"/>
                <a:ea typeface="+mn-ea"/>
                <a:cs typeface="+mn-cs"/>
              </a:rPr>
              <a:t> expert (</a:t>
            </a:r>
            <a:r>
              <a:rPr lang="en-US" sz="1200" b="0" kern="1200" dirty="0" err="1" smtClean="0">
                <a:solidFill>
                  <a:schemeClr val="tx1"/>
                </a:solidFill>
                <a:latin typeface="+mn-lt"/>
                <a:ea typeface="+mn-ea"/>
                <a:cs typeface="+mn-cs"/>
              </a:rPr>
              <a:t>vertrouwenspersoon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bedrijfsarts</a:t>
            </a:r>
            <a:r>
              <a:rPr lang="en-US" sz="1200" b="0" kern="1200" dirty="0" smtClean="0">
                <a:solidFill>
                  <a:schemeClr val="tx1"/>
                </a:solidFill>
                <a:latin typeface="+mn-lt"/>
                <a:ea typeface="+mn-ea"/>
                <a:cs typeface="+mn-cs"/>
              </a:rPr>
              <a:t>, etc) </a:t>
            </a:r>
            <a:r>
              <a:rPr lang="en-US" sz="1200" b="0" kern="1200" dirty="0" err="1" smtClean="0">
                <a:solidFill>
                  <a:schemeClr val="tx1"/>
                </a:solidFill>
                <a:latin typeface="+mn-lt"/>
                <a:ea typeface="+mn-ea"/>
                <a:cs typeface="+mn-cs"/>
              </a:rPr>
              <a:t>om</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advies</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te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vragen</a:t>
            </a:r>
            <a:r>
              <a:rPr lang="en-US" sz="1200" b="0" kern="1200" dirty="0" smtClean="0">
                <a:solidFill>
                  <a:schemeClr val="tx1"/>
                </a:solidFill>
                <a:latin typeface="+mn-lt"/>
                <a:ea typeface="+mn-ea"/>
                <a:cs typeface="+mn-cs"/>
              </a:rPr>
              <a:t> of hem of </a:t>
            </a:r>
            <a:r>
              <a:rPr lang="en-US" sz="1200" b="0" kern="1200" dirty="0" err="1" smtClean="0">
                <a:solidFill>
                  <a:schemeClr val="tx1"/>
                </a:solidFill>
                <a:latin typeface="+mn-lt"/>
                <a:ea typeface="+mn-ea"/>
                <a:cs typeface="+mn-cs"/>
              </a:rPr>
              <a:t>haar</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te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vragen</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bij</a:t>
            </a:r>
            <a:r>
              <a:rPr lang="en-US" sz="1200" b="0" kern="1200" dirty="0" smtClean="0">
                <a:solidFill>
                  <a:schemeClr val="tx1"/>
                </a:solidFill>
                <a:latin typeface="+mn-lt"/>
                <a:ea typeface="+mn-ea"/>
                <a:cs typeface="+mn-cs"/>
              </a:rPr>
              <a:t> het </a:t>
            </a:r>
            <a:r>
              <a:rPr lang="en-US" sz="1200" b="0" kern="1200" dirty="0" err="1" smtClean="0">
                <a:solidFill>
                  <a:schemeClr val="tx1"/>
                </a:solidFill>
                <a:latin typeface="+mn-lt"/>
                <a:ea typeface="+mn-ea"/>
                <a:cs typeface="+mn-cs"/>
              </a:rPr>
              <a:t>gesprek</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aanwezig</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te</a:t>
            </a:r>
            <a:r>
              <a:rPr lang="en-US" sz="1200" b="0" kern="1200" dirty="0" smtClean="0">
                <a:solidFill>
                  <a:schemeClr val="tx1"/>
                </a:solidFill>
                <a:latin typeface="+mn-lt"/>
                <a:ea typeface="+mn-ea"/>
                <a:cs typeface="+mn-cs"/>
              </a:rPr>
              <a:t> </a:t>
            </a:r>
            <a:r>
              <a:rPr lang="en-US" sz="1200" b="0" kern="1200" dirty="0" err="1" smtClean="0">
                <a:solidFill>
                  <a:schemeClr val="tx1"/>
                </a:solidFill>
                <a:latin typeface="+mn-lt"/>
                <a:ea typeface="+mn-ea"/>
                <a:cs typeface="+mn-cs"/>
              </a:rPr>
              <a:t>zijn</a:t>
            </a:r>
            <a:r>
              <a:rPr lang="en-US" sz="1200" b="0" kern="1200" smtClean="0">
                <a:solidFill>
                  <a:schemeClr val="tx1"/>
                </a:solidFill>
                <a:latin typeface="+mn-lt"/>
                <a:ea typeface="+mn-ea"/>
                <a:cs typeface="+mn-cs"/>
              </a:rPr>
              <a:t>.</a:t>
            </a:r>
            <a:endParaRPr lang="nl-NL" sz="1200" b="0" kern="1200" smtClean="0">
              <a:solidFill>
                <a:schemeClr val="tx1"/>
              </a:solidFill>
              <a:latin typeface="+mn-lt"/>
              <a:ea typeface="+mn-ea"/>
              <a:cs typeface="+mn-cs"/>
            </a:endParaRPr>
          </a:p>
          <a:p>
            <a:endParaRPr lang="nl-NL" sz="1200" b="1" kern="1200" dirty="0" smtClean="0">
              <a:solidFill>
                <a:schemeClr val="tx1"/>
              </a:solidFill>
              <a:latin typeface="+mn-lt"/>
              <a:ea typeface="+mn-ea"/>
              <a:cs typeface="+mn-cs"/>
            </a:endParaRPr>
          </a:p>
          <a:p>
            <a:r>
              <a:rPr lang="nl-NL" sz="1200" b="1" kern="1200" dirty="0" smtClean="0">
                <a:solidFill>
                  <a:schemeClr val="tx1"/>
                </a:solidFill>
                <a:latin typeface="+mn-lt"/>
                <a:ea typeface="+mn-ea"/>
                <a:cs typeface="+mn-cs"/>
              </a:rPr>
              <a:t>Waarom is een goede werksfeer belangrijk?</a:t>
            </a:r>
            <a:endParaRPr lang="en-GB" sz="1200" b="1" kern="1200" dirty="0" smtClean="0">
              <a:solidFill>
                <a:schemeClr val="tx1"/>
              </a:solidFill>
              <a:latin typeface="+mn-lt"/>
              <a:ea typeface="+mn-ea"/>
              <a:cs typeface="+mn-cs"/>
            </a:endParaRPr>
          </a:p>
          <a:p>
            <a:pPr lvl="0">
              <a:buFont typeface="Arial"/>
              <a:buChar char="•"/>
            </a:pPr>
            <a:r>
              <a:rPr lang="nl-NL" sz="1200" kern="1200" dirty="0" smtClean="0">
                <a:solidFill>
                  <a:schemeClr val="tx1"/>
                </a:solidFill>
                <a:latin typeface="+mn-lt"/>
                <a:ea typeface="+mn-ea"/>
                <a:cs typeface="+mn-cs"/>
              </a:rPr>
              <a:t> Voor het welzijn van onze medewerkers</a:t>
            </a:r>
            <a:endParaRPr lang="en-GB" sz="1200" kern="1200" dirty="0" smtClean="0">
              <a:solidFill>
                <a:schemeClr val="tx1"/>
              </a:solidFill>
              <a:latin typeface="+mn-lt"/>
              <a:ea typeface="+mn-ea"/>
              <a:cs typeface="+mn-cs"/>
            </a:endParaRPr>
          </a:p>
          <a:p>
            <a:pPr lvl="0">
              <a:buFont typeface="Arial"/>
              <a:buChar char="•"/>
            </a:pPr>
            <a:r>
              <a:rPr lang="nl-NL" sz="1200" kern="1200" dirty="0" smtClean="0">
                <a:solidFill>
                  <a:schemeClr val="tx1"/>
                </a:solidFill>
                <a:latin typeface="+mn-lt"/>
                <a:ea typeface="+mn-ea"/>
                <a:cs typeface="+mn-cs"/>
              </a:rPr>
              <a:t> Voor de onderlinge samenwerking</a:t>
            </a:r>
            <a:endParaRPr lang="en-GB" sz="1200" kern="1200" dirty="0" smtClean="0">
              <a:solidFill>
                <a:schemeClr val="tx1"/>
              </a:solidFill>
              <a:latin typeface="+mn-lt"/>
              <a:ea typeface="+mn-ea"/>
              <a:cs typeface="+mn-cs"/>
            </a:endParaRPr>
          </a:p>
          <a:p>
            <a:pPr lvl="0">
              <a:buFont typeface="Arial"/>
              <a:buChar char="•"/>
            </a:pPr>
            <a:r>
              <a:rPr lang="nl-NL" sz="1200" kern="1200" dirty="0" smtClean="0">
                <a:solidFill>
                  <a:schemeClr val="tx1"/>
                </a:solidFill>
                <a:latin typeface="+mn-lt"/>
                <a:ea typeface="+mn-ea"/>
                <a:cs typeface="+mn-cs"/>
              </a:rPr>
              <a:t> Voor het bedrijfsresultaat</a:t>
            </a:r>
            <a:endParaRPr lang="en-GB"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Ongewenste omgangsvormen, zoals pesten, horen daar niet bij.</a:t>
            </a:r>
            <a:endParaRPr lang="en-GB"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Een goede werksfeer is niet vanzelfsprekend.</a:t>
            </a:r>
            <a:endParaRPr lang="en-GB" sz="1200" kern="1200" dirty="0" smtClean="0">
              <a:solidFill>
                <a:schemeClr val="tx1"/>
              </a:solidFill>
              <a:latin typeface="+mn-lt"/>
              <a:ea typeface="+mn-ea"/>
              <a:cs typeface="+mn-cs"/>
            </a:endParaRPr>
          </a:p>
          <a:p>
            <a:r>
              <a:rPr lang="nl-NL" sz="1200" kern="1200" dirty="0" smtClean="0">
                <a:solidFill>
                  <a:schemeClr val="tx1"/>
                </a:solidFill>
                <a:latin typeface="+mn-lt"/>
                <a:ea typeface="+mn-ea"/>
                <a:cs typeface="+mn-cs"/>
              </a:rPr>
              <a:t>Daarom is het goed om er af en toe eens met elkaar bij stil te staan.</a:t>
            </a:r>
            <a:endParaRPr lang="en-GB"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2196151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E501649-886C-4324-AD4C-E61C88D47728}" type="slidenum">
              <a:rPr lang="nl-NL" smtClean="0"/>
              <a:pPr/>
              <a:t>10</a:t>
            </a:fld>
            <a:endParaRPr lang="nl-NL"/>
          </a:p>
        </p:txBody>
      </p:sp>
    </p:spTree>
    <p:extLst>
      <p:ext uri="{BB962C8B-B14F-4D97-AF65-F5344CB8AC3E}">
        <p14:creationId xmlns:p14="http://schemas.microsoft.com/office/powerpoint/2010/main" val="123234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smtClean="0"/>
              <a:t>Pesten op het werk veel voorkomt?</a:t>
            </a:r>
          </a:p>
          <a:p>
            <a:r>
              <a:rPr lang="en-US" smtClean="0"/>
              <a:t>Eén op de zeven werknemers heeft ermee te maken. Dat komt neer op ruim een half miljoen werknemers. 1,2 procent daarvan – 80.000 mensen – wordt structureel gepest.</a:t>
            </a:r>
          </a:p>
          <a:p>
            <a:endParaRPr lang="en-US" smtClean="0"/>
          </a:p>
          <a:p>
            <a:r>
              <a:rPr lang="en-US" b="1" smtClean="0"/>
              <a:t>Pesten ziekmakend kan zijn?</a:t>
            </a:r>
          </a:p>
          <a:p>
            <a:r>
              <a:rPr lang="en-US" smtClean="0"/>
              <a:t>Pestgedrag levert stress op. Niet alleen voor het slachtoffer, ook voor collega’s die er ‘getuige’ van zijn. Die stress veroorzaakt psychosociale arbeidsbelasting die zich kan uiten in allerlei klachten. Van slaapproblemen en concentratiestoornissen tot zelfs depressies aan toe. Slachtoffers van pesten hebben ongeveer drie keer vaker last van burn out-klachten. </a:t>
            </a:r>
          </a:p>
          <a:p>
            <a:endParaRPr lang="en-US" smtClean="0"/>
          </a:p>
          <a:p>
            <a:r>
              <a:rPr lang="en-US" b="1" smtClean="0"/>
              <a:t>Pesten geld kost?</a:t>
            </a:r>
          </a:p>
          <a:p>
            <a:r>
              <a:rPr lang="en-US" smtClean="0"/>
              <a:t>Daarnaast kost pestgedrag geld. Bijvoorbeeld wanneer er regelmatig over iemand geroddeld wordt. Wat is het gevolg? Die persoon trekt het niet meer en meldt zich ziek. Ziekteverzuim kost geld. Pesten kost het Nederlandse bedrijfsleven jaarlijks vier miljoen extra verzuimdagen. Bovendien zijn klanten steeds kritischer en hechten ze steeds vaker waarde aan het welzijn en de gezondheid van de mensen die de producten maken. </a:t>
            </a:r>
          </a:p>
          <a:p>
            <a:r>
              <a:rPr lang="en-US" smtClean="0"/>
              <a:t>Een team dat niet soepel samenwerkt, kost ook geld en kan zelfs gevaarlijk zijn. </a:t>
            </a:r>
          </a:p>
          <a:p>
            <a:endParaRPr lang="en-US" smtClean="0"/>
          </a:p>
          <a:p>
            <a:r>
              <a:rPr lang="en-US" b="1" smtClean="0"/>
              <a:t>Pesten op het werk wettelijk verboden is?</a:t>
            </a:r>
          </a:p>
          <a:p>
            <a:r>
              <a:rPr lang="en-US" smtClean="0"/>
              <a:t>Volgens de Arbowet moeten bedrijven zorgen voor een sociaal veilig werkklimaat. Pestgedrag past daar niet in. Een sociaal onveilig werkklimaat kan boetes opleveren. </a:t>
            </a:r>
          </a:p>
          <a:p>
            <a:endParaRPr lang="en-US"/>
          </a:p>
        </p:txBody>
      </p:sp>
      <p:sp>
        <p:nvSpPr>
          <p:cNvPr id="4" name="Slide Number Placeholder 3"/>
          <p:cNvSpPr>
            <a:spLocks noGrp="1"/>
          </p:cNvSpPr>
          <p:nvPr>
            <p:ph type="sldNum" sz="quarter" idx="10"/>
          </p:nvPr>
        </p:nvSpPr>
        <p:spPr/>
        <p:txBody>
          <a:bodyPr/>
          <a:lstStyle/>
          <a:p>
            <a:fld id="{DE501649-886C-4324-AD4C-E61C88D47728}" type="slidenum">
              <a:rPr lang="nl-NL" smtClean="0"/>
              <a:pPr/>
              <a:t>2</a:t>
            </a:fld>
            <a:endParaRPr lang="nl-NL"/>
          </a:p>
        </p:txBody>
      </p:sp>
    </p:spTree>
    <p:extLst>
      <p:ext uri="{BB962C8B-B14F-4D97-AF65-F5344CB8AC3E}">
        <p14:creationId xmlns:p14="http://schemas.microsoft.com/office/powerpoint/2010/main" val="160286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err="1" smtClean="0"/>
              <a:t>Wat</a:t>
            </a:r>
            <a:r>
              <a:rPr lang="en-US" b="1" dirty="0" smtClean="0"/>
              <a:t> is </a:t>
            </a:r>
            <a:r>
              <a:rPr lang="en-US" b="1" dirty="0" err="1" smtClean="0"/>
              <a:t>pestgedrag</a:t>
            </a:r>
            <a:r>
              <a:rPr lang="en-US" b="1" dirty="0" smtClean="0"/>
              <a:t>?</a:t>
            </a:r>
          </a:p>
          <a:p>
            <a:r>
              <a:rPr lang="en-US" dirty="0" err="1" smtClean="0"/>
              <a:t>Bij</a:t>
            </a:r>
            <a:r>
              <a:rPr lang="en-US" dirty="0" smtClean="0"/>
              <a:t> </a:t>
            </a:r>
            <a:r>
              <a:rPr lang="en-US" dirty="0" err="1" smtClean="0"/>
              <a:t>pesten</a:t>
            </a:r>
            <a:r>
              <a:rPr lang="en-US" dirty="0" smtClean="0"/>
              <a:t> </a:t>
            </a:r>
            <a:r>
              <a:rPr lang="en-US" dirty="0" err="1" smtClean="0"/>
              <a:t>gaat</a:t>
            </a:r>
            <a:r>
              <a:rPr lang="en-US" dirty="0" smtClean="0"/>
              <a:t> het </a:t>
            </a:r>
            <a:r>
              <a:rPr lang="en-US" dirty="0" err="1" smtClean="0"/>
              <a:t>om</a:t>
            </a:r>
            <a:r>
              <a:rPr lang="en-US" dirty="0" smtClean="0"/>
              <a:t> </a:t>
            </a:r>
            <a:r>
              <a:rPr lang="en-US" dirty="0" err="1" smtClean="0"/>
              <a:t>herhaald</a:t>
            </a:r>
            <a:r>
              <a:rPr lang="en-US" dirty="0" smtClean="0"/>
              <a:t> </a:t>
            </a:r>
            <a:r>
              <a:rPr lang="en-US" dirty="0" err="1" smtClean="0"/>
              <a:t>negatief</a:t>
            </a:r>
            <a:r>
              <a:rPr lang="en-US" dirty="0" smtClean="0"/>
              <a:t> </a:t>
            </a:r>
            <a:r>
              <a:rPr lang="en-US" dirty="0" err="1" smtClean="0"/>
              <a:t>gedrag</a:t>
            </a:r>
            <a:r>
              <a:rPr lang="en-US" dirty="0" smtClean="0"/>
              <a:t> van </a:t>
            </a:r>
            <a:r>
              <a:rPr lang="en-US" dirty="0" err="1" smtClean="0"/>
              <a:t>collega’s</a:t>
            </a:r>
            <a:r>
              <a:rPr lang="en-US" dirty="0" smtClean="0"/>
              <a:t> of de </a:t>
            </a:r>
            <a:r>
              <a:rPr lang="en-US" dirty="0" err="1" smtClean="0"/>
              <a:t>leidinggevende</a:t>
            </a:r>
            <a:r>
              <a:rPr lang="en-US" dirty="0" smtClean="0"/>
              <a:t> </a:t>
            </a:r>
            <a:r>
              <a:rPr lang="en-US" dirty="0" err="1" smtClean="0"/>
              <a:t>waartegen</a:t>
            </a:r>
            <a:r>
              <a:rPr lang="en-US" dirty="0" smtClean="0"/>
              <a:t> </a:t>
            </a:r>
            <a:r>
              <a:rPr lang="en-US" dirty="0" err="1" smtClean="0"/>
              <a:t>iemand</a:t>
            </a:r>
            <a:r>
              <a:rPr lang="en-US" dirty="0" smtClean="0"/>
              <a:t> </a:t>
            </a:r>
            <a:r>
              <a:rPr lang="en-US" dirty="0" err="1" smtClean="0"/>
              <a:t>zich</a:t>
            </a:r>
            <a:r>
              <a:rPr lang="en-US" dirty="0" smtClean="0"/>
              <a:t> </a:t>
            </a:r>
            <a:r>
              <a:rPr lang="en-US" dirty="0" err="1" smtClean="0"/>
              <a:t>niet</a:t>
            </a:r>
            <a:r>
              <a:rPr lang="en-US" dirty="0" smtClean="0"/>
              <a:t> </a:t>
            </a:r>
            <a:r>
              <a:rPr lang="en-US" dirty="0" err="1" smtClean="0"/>
              <a:t>verdedigen</a:t>
            </a:r>
            <a:r>
              <a:rPr lang="en-US" dirty="0" smtClean="0"/>
              <a:t> </a:t>
            </a:r>
            <a:r>
              <a:rPr lang="en-US" dirty="0" err="1" smtClean="0"/>
              <a:t>kan</a:t>
            </a:r>
            <a:r>
              <a:rPr lang="en-US" dirty="0" smtClean="0"/>
              <a:t>. Het </a:t>
            </a:r>
            <a:r>
              <a:rPr lang="en-US" dirty="0" err="1" smtClean="0"/>
              <a:t>kan</a:t>
            </a:r>
            <a:r>
              <a:rPr lang="en-US" dirty="0" smtClean="0"/>
              <a:t> </a:t>
            </a:r>
            <a:r>
              <a:rPr lang="en-US" dirty="0" err="1" smtClean="0"/>
              <a:t>gaan</a:t>
            </a:r>
            <a:r>
              <a:rPr lang="en-US" dirty="0" smtClean="0"/>
              <a:t> </a:t>
            </a:r>
            <a:r>
              <a:rPr lang="en-US" dirty="0" err="1" smtClean="0"/>
              <a:t>om</a:t>
            </a:r>
            <a:r>
              <a:rPr lang="en-US" dirty="0" smtClean="0"/>
              <a:t> </a:t>
            </a:r>
            <a:r>
              <a:rPr lang="en-US" dirty="0" err="1" smtClean="0"/>
              <a:t>iets</a:t>
            </a:r>
            <a:r>
              <a:rPr lang="en-US" dirty="0" smtClean="0"/>
              <a:t> </a:t>
            </a:r>
            <a:r>
              <a:rPr lang="en-US" dirty="0" err="1" smtClean="0"/>
              <a:t>wat</a:t>
            </a:r>
            <a:r>
              <a:rPr lang="en-US" dirty="0" smtClean="0"/>
              <a:t> </a:t>
            </a:r>
            <a:r>
              <a:rPr lang="en-US" dirty="0" err="1" smtClean="0"/>
              <a:t>iemand</a:t>
            </a:r>
            <a:r>
              <a:rPr lang="en-US" dirty="0" smtClean="0"/>
              <a:t> </a:t>
            </a:r>
            <a:r>
              <a:rPr lang="en-US" dirty="0" err="1" smtClean="0"/>
              <a:t>zegt</a:t>
            </a:r>
            <a:r>
              <a:rPr lang="en-US" dirty="0" smtClean="0"/>
              <a:t> of </a:t>
            </a:r>
            <a:r>
              <a:rPr lang="en-US" dirty="0" err="1" smtClean="0"/>
              <a:t>lijfelijk</a:t>
            </a:r>
            <a:r>
              <a:rPr lang="en-US" dirty="0" smtClean="0"/>
              <a:t> </a:t>
            </a:r>
            <a:r>
              <a:rPr lang="en-US" dirty="0" err="1" smtClean="0"/>
              <a:t>doet</a:t>
            </a:r>
            <a:r>
              <a:rPr lang="en-US" dirty="0" smtClean="0"/>
              <a:t>. Of </a:t>
            </a:r>
            <a:r>
              <a:rPr lang="en-US" dirty="0" err="1" smtClean="0"/>
              <a:t>juist</a:t>
            </a:r>
            <a:r>
              <a:rPr lang="en-US" dirty="0" smtClean="0"/>
              <a:t> </a:t>
            </a:r>
            <a:r>
              <a:rPr lang="en-US" dirty="0" err="1" smtClean="0"/>
              <a:t>niet</a:t>
            </a:r>
            <a:r>
              <a:rPr lang="en-US" dirty="0" smtClean="0"/>
              <a:t> </a:t>
            </a:r>
            <a:r>
              <a:rPr lang="en-US" dirty="0" err="1" smtClean="0"/>
              <a:t>doet</a:t>
            </a:r>
            <a:r>
              <a:rPr lang="en-US" dirty="0" smtClean="0"/>
              <a:t>. Het </a:t>
            </a:r>
            <a:r>
              <a:rPr lang="en-US" dirty="0" err="1" smtClean="0"/>
              <a:t>komt</a:t>
            </a:r>
            <a:r>
              <a:rPr lang="en-US" dirty="0" smtClean="0"/>
              <a:t> </a:t>
            </a:r>
            <a:r>
              <a:rPr lang="en-US" dirty="0" err="1" smtClean="0"/>
              <a:t>ook</a:t>
            </a:r>
            <a:r>
              <a:rPr lang="en-US" dirty="0" smtClean="0"/>
              <a:t> </a:t>
            </a:r>
            <a:r>
              <a:rPr lang="en-US" dirty="0" err="1" smtClean="0"/>
              <a:t>voor</a:t>
            </a:r>
            <a:r>
              <a:rPr lang="en-US" dirty="0" smtClean="0"/>
              <a:t> </a:t>
            </a:r>
            <a:r>
              <a:rPr lang="en-US" dirty="0" err="1" smtClean="0"/>
              <a:t>dat</a:t>
            </a:r>
            <a:r>
              <a:rPr lang="en-US" dirty="0" smtClean="0"/>
              <a:t> </a:t>
            </a:r>
            <a:r>
              <a:rPr lang="en-US" dirty="0" err="1" smtClean="0"/>
              <a:t>iemand</a:t>
            </a:r>
            <a:r>
              <a:rPr lang="en-US" dirty="0" smtClean="0"/>
              <a:t> </a:t>
            </a:r>
            <a:r>
              <a:rPr lang="en-US" dirty="0" err="1" smtClean="0"/>
              <a:t>gekleineerd</a:t>
            </a:r>
            <a:r>
              <a:rPr lang="en-US" dirty="0" smtClean="0"/>
              <a:t>, </a:t>
            </a:r>
            <a:r>
              <a:rPr lang="en-US" dirty="0" err="1" smtClean="0"/>
              <a:t>genegeerd</a:t>
            </a:r>
            <a:r>
              <a:rPr lang="en-US" dirty="0" smtClean="0"/>
              <a:t> of </a:t>
            </a:r>
            <a:r>
              <a:rPr lang="en-US" dirty="0" err="1" smtClean="0"/>
              <a:t>buitengesloten</a:t>
            </a:r>
            <a:r>
              <a:rPr lang="en-US" dirty="0" smtClean="0"/>
              <a:t> </a:t>
            </a:r>
            <a:r>
              <a:rPr lang="en-US" dirty="0" err="1" smtClean="0"/>
              <a:t>wordt</a:t>
            </a:r>
            <a:r>
              <a:rPr lang="en-US" dirty="0" smtClean="0"/>
              <a:t>. Of </a:t>
            </a:r>
            <a:r>
              <a:rPr lang="en-US" dirty="0" err="1" smtClean="0"/>
              <a:t>als</a:t>
            </a:r>
            <a:r>
              <a:rPr lang="en-US" dirty="0" smtClean="0"/>
              <a:t> </a:t>
            </a:r>
            <a:r>
              <a:rPr lang="en-US" dirty="0" err="1" smtClean="0"/>
              <a:t>hij</a:t>
            </a:r>
            <a:r>
              <a:rPr lang="en-US" dirty="0" smtClean="0"/>
              <a:t> </a:t>
            </a:r>
            <a:r>
              <a:rPr lang="en-US" dirty="0" err="1" smtClean="0"/>
              <a:t>onnodig</a:t>
            </a:r>
            <a:r>
              <a:rPr lang="en-US" dirty="0" smtClean="0"/>
              <a:t> </a:t>
            </a:r>
            <a:r>
              <a:rPr lang="en-US" dirty="0" err="1" smtClean="0"/>
              <a:t>kritiek</a:t>
            </a:r>
            <a:r>
              <a:rPr lang="en-US" dirty="0" smtClean="0"/>
              <a:t> </a:t>
            </a:r>
            <a:r>
              <a:rPr lang="en-US" dirty="0" err="1" smtClean="0"/>
              <a:t>krijgt</a:t>
            </a:r>
            <a:r>
              <a:rPr lang="en-US" dirty="0" smtClean="0"/>
              <a:t> en </a:t>
            </a:r>
            <a:r>
              <a:rPr lang="en-US" dirty="0" err="1" smtClean="0"/>
              <a:t>er</a:t>
            </a:r>
            <a:r>
              <a:rPr lang="en-US" dirty="0" smtClean="0"/>
              <a:t> </a:t>
            </a:r>
            <a:r>
              <a:rPr lang="en-US" dirty="0" err="1" smtClean="0"/>
              <a:t>vervelende</a:t>
            </a:r>
            <a:r>
              <a:rPr lang="en-US" dirty="0" smtClean="0"/>
              <a:t> </a:t>
            </a:r>
            <a:r>
              <a:rPr lang="en-US" dirty="0" err="1" smtClean="0"/>
              <a:t>opmerkingen</a:t>
            </a:r>
            <a:r>
              <a:rPr lang="en-US" dirty="0" smtClean="0"/>
              <a:t> of ‘net </a:t>
            </a:r>
            <a:r>
              <a:rPr lang="en-US" dirty="0" err="1" smtClean="0"/>
              <a:t>niet</a:t>
            </a:r>
            <a:r>
              <a:rPr lang="en-US" dirty="0" smtClean="0"/>
              <a:t> </a:t>
            </a:r>
            <a:r>
              <a:rPr lang="en-US" dirty="0" err="1" smtClean="0"/>
              <a:t>leuke</a:t>
            </a:r>
            <a:r>
              <a:rPr lang="en-US" dirty="0" smtClean="0"/>
              <a:t>’ </a:t>
            </a:r>
            <a:r>
              <a:rPr lang="en-US" dirty="0" err="1" smtClean="0"/>
              <a:t>grapjes</a:t>
            </a:r>
            <a:r>
              <a:rPr lang="en-US" dirty="0" smtClean="0"/>
              <a:t> over hem </a:t>
            </a:r>
            <a:r>
              <a:rPr lang="en-US" dirty="0" err="1" smtClean="0"/>
              <a:t>worden</a:t>
            </a:r>
            <a:r>
              <a:rPr lang="en-US" dirty="0" smtClean="0"/>
              <a:t> </a:t>
            </a:r>
            <a:r>
              <a:rPr lang="en-US" dirty="0" err="1" smtClean="0"/>
              <a:t>gemaakt</a:t>
            </a:r>
            <a:r>
              <a:rPr lang="en-US" dirty="0" smtClean="0"/>
              <a:t>. </a:t>
            </a:r>
            <a:r>
              <a:rPr lang="en-US" dirty="0" err="1" smtClean="0"/>
              <a:t>Maar</a:t>
            </a:r>
            <a:r>
              <a:rPr lang="en-US" dirty="0" smtClean="0"/>
              <a:t> het </a:t>
            </a:r>
            <a:r>
              <a:rPr lang="en-US" dirty="0" err="1" smtClean="0"/>
              <a:t>kan</a:t>
            </a:r>
            <a:r>
              <a:rPr lang="en-US" dirty="0" smtClean="0"/>
              <a:t> </a:t>
            </a:r>
            <a:r>
              <a:rPr lang="en-US" dirty="0" err="1" smtClean="0"/>
              <a:t>ook</a:t>
            </a:r>
            <a:r>
              <a:rPr lang="en-US" dirty="0" smtClean="0"/>
              <a:t> </a:t>
            </a:r>
            <a:r>
              <a:rPr lang="en-US" dirty="0" err="1" smtClean="0"/>
              <a:t>achter</a:t>
            </a:r>
            <a:r>
              <a:rPr lang="en-US" dirty="0" smtClean="0"/>
              <a:t> </a:t>
            </a:r>
            <a:r>
              <a:rPr lang="en-US" dirty="0" err="1" smtClean="0"/>
              <a:t>iemands</a:t>
            </a:r>
            <a:r>
              <a:rPr lang="en-US" dirty="0" smtClean="0"/>
              <a:t> rug </a:t>
            </a:r>
            <a:r>
              <a:rPr lang="en-US" dirty="0" err="1" smtClean="0"/>
              <a:t>plaatsvinden</a:t>
            </a:r>
            <a:r>
              <a:rPr lang="en-US" dirty="0" smtClean="0"/>
              <a:t>, </a:t>
            </a:r>
            <a:r>
              <a:rPr lang="en-US" dirty="0" err="1" smtClean="0"/>
              <a:t>zoals</a:t>
            </a:r>
            <a:r>
              <a:rPr lang="en-US" dirty="0" smtClean="0"/>
              <a:t> het </a:t>
            </a:r>
            <a:r>
              <a:rPr lang="en-US" dirty="0" err="1" smtClean="0"/>
              <a:t>geval</a:t>
            </a:r>
            <a:r>
              <a:rPr lang="en-US" dirty="0" smtClean="0"/>
              <a:t> is </a:t>
            </a:r>
            <a:r>
              <a:rPr lang="en-US" dirty="0" err="1" smtClean="0"/>
              <a:t>bij</a:t>
            </a:r>
            <a:r>
              <a:rPr lang="en-US" dirty="0" smtClean="0"/>
              <a:t> </a:t>
            </a:r>
            <a:r>
              <a:rPr lang="en-US" dirty="0" err="1" smtClean="0"/>
              <a:t>roddelen</a:t>
            </a:r>
            <a:r>
              <a:rPr lang="en-US" dirty="0" smtClean="0"/>
              <a:t> of het </a:t>
            </a:r>
            <a:r>
              <a:rPr lang="en-US" dirty="0" err="1" smtClean="0"/>
              <a:t>verspreiden</a:t>
            </a:r>
            <a:r>
              <a:rPr lang="en-US" dirty="0" smtClean="0"/>
              <a:t> van </a:t>
            </a:r>
            <a:r>
              <a:rPr lang="en-US" dirty="0" err="1" smtClean="0"/>
              <a:t>valse</a:t>
            </a:r>
            <a:r>
              <a:rPr lang="en-US" dirty="0" smtClean="0"/>
              <a:t> </a:t>
            </a:r>
            <a:r>
              <a:rPr lang="en-US" dirty="0" err="1" smtClean="0"/>
              <a:t>geruchten</a:t>
            </a:r>
            <a:r>
              <a:rPr lang="en-US" dirty="0" smtClean="0"/>
              <a:t>.</a:t>
            </a:r>
          </a:p>
          <a:p>
            <a:r>
              <a:rPr lang="en-US" dirty="0" err="1" smtClean="0"/>
              <a:t>Maar</a:t>
            </a:r>
            <a:r>
              <a:rPr lang="en-US" dirty="0" smtClean="0"/>
              <a:t> </a:t>
            </a:r>
            <a:r>
              <a:rPr lang="en-US" dirty="0" err="1" smtClean="0"/>
              <a:t>wat</a:t>
            </a:r>
            <a:r>
              <a:rPr lang="en-US" dirty="0" smtClean="0"/>
              <a:t> </a:t>
            </a:r>
            <a:r>
              <a:rPr lang="en-US" dirty="0" err="1" smtClean="0"/>
              <a:t>versta</a:t>
            </a:r>
            <a:r>
              <a:rPr lang="en-US" dirty="0" smtClean="0"/>
              <a:t> </a:t>
            </a:r>
            <a:r>
              <a:rPr lang="en-US" dirty="0" err="1" smtClean="0"/>
              <a:t>jij</a:t>
            </a:r>
            <a:r>
              <a:rPr lang="en-US" dirty="0" smtClean="0"/>
              <a:t> </a:t>
            </a:r>
            <a:r>
              <a:rPr lang="en-US" dirty="0" err="1" smtClean="0"/>
              <a:t>eigenlijk</a:t>
            </a:r>
            <a:r>
              <a:rPr lang="en-US" dirty="0" smtClean="0"/>
              <a:t> </a:t>
            </a:r>
            <a:r>
              <a:rPr lang="en-US" dirty="0" err="1" smtClean="0"/>
              <a:t>onder</a:t>
            </a:r>
            <a:r>
              <a:rPr lang="en-US" dirty="0" smtClean="0"/>
              <a:t> </a:t>
            </a:r>
            <a:r>
              <a:rPr lang="en-US" dirty="0" err="1" smtClean="0"/>
              <a:t>pesten</a:t>
            </a:r>
            <a:r>
              <a:rPr lang="en-US" dirty="0" smtClean="0"/>
              <a:t>?</a:t>
            </a:r>
          </a:p>
          <a:p>
            <a:r>
              <a:rPr lang="en-US" dirty="0" smtClean="0"/>
              <a:t>… (</a:t>
            </a:r>
            <a:r>
              <a:rPr lang="en-US" dirty="0" err="1" smtClean="0"/>
              <a:t>antwoorden</a:t>
            </a:r>
            <a:r>
              <a:rPr lang="en-US" dirty="0" smtClean="0"/>
              <a:t> </a:t>
            </a:r>
            <a:r>
              <a:rPr lang="en-US" dirty="0" err="1" smtClean="0"/>
              <a:t>opschrijven</a:t>
            </a:r>
            <a:r>
              <a:rPr lang="en-US" dirty="0" smtClean="0"/>
              <a:t>)</a:t>
            </a:r>
          </a:p>
          <a:p>
            <a:endParaRPr lang="en-US" dirty="0" smtClean="0"/>
          </a:p>
          <a:p>
            <a:r>
              <a:rPr lang="en-US" b="1" dirty="0" err="1" smtClean="0"/>
              <a:t>Waar</a:t>
            </a:r>
            <a:r>
              <a:rPr lang="en-US" b="1" dirty="0" smtClean="0"/>
              <a:t> </a:t>
            </a:r>
            <a:r>
              <a:rPr lang="en-US" b="1" dirty="0" err="1" smtClean="0"/>
              <a:t>ligt</a:t>
            </a:r>
            <a:r>
              <a:rPr lang="en-US" b="1" dirty="0" smtClean="0"/>
              <a:t> de </a:t>
            </a:r>
            <a:r>
              <a:rPr lang="en-US" b="1" dirty="0" err="1" smtClean="0"/>
              <a:t>grens</a:t>
            </a:r>
            <a:r>
              <a:rPr lang="en-US" b="1" dirty="0" smtClean="0"/>
              <a:t>?</a:t>
            </a:r>
          </a:p>
          <a:p>
            <a:r>
              <a:rPr lang="en-US" dirty="0" smtClean="0"/>
              <a:t>Het </a:t>
            </a:r>
            <a:r>
              <a:rPr lang="en-US" dirty="0" err="1" smtClean="0"/>
              <a:t>verschil</a:t>
            </a:r>
            <a:r>
              <a:rPr lang="en-US" dirty="0" smtClean="0"/>
              <a:t> </a:t>
            </a:r>
            <a:r>
              <a:rPr lang="en-US" dirty="0" err="1" smtClean="0"/>
              <a:t>tussen</a:t>
            </a:r>
            <a:r>
              <a:rPr lang="en-US" dirty="0" smtClean="0"/>
              <a:t> </a:t>
            </a:r>
            <a:r>
              <a:rPr lang="en-US" dirty="0" err="1" smtClean="0"/>
              <a:t>een</a:t>
            </a:r>
            <a:r>
              <a:rPr lang="en-US" dirty="0" smtClean="0"/>
              <a:t> </a:t>
            </a:r>
            <a:r>
              <a:rPr lang="en-US" dirty="0" err="1" smtClean="0"/>
              <a:t>lolletje</a:t>
            </a:r>
            <a:r>
              <a:rPr lang="en-US" dirty="0" smtClean="0"/>
              <a:t> en </a:t>
            </a:r>
            <a:r>
              <a:rPr lang="en-US" dirty="0" err="1" smtClean="0"/>
              <a:t>pesten</a:t>
            </a:r>
            <a:r>
              <a:rPr lang="en-US" dirty="0" smtClean="0"/>
              <a:t> is </a:t>
            </a:r>
            <a:r>
              <a:rPr lang="en-US" dirty="0" err="1" smtClean="0"/>
              <a:t>vaak</a:t>
            </a:r>
            <a:r>
              <a:rPr lang="en-US" dirty="0" smtClean="0"/>
              <a:t> </a:t>
            </a:r>
            <a:r>
              <a:rPr lang="en-US" dirty="0" err="1" smtClean="0"/>
              <a:t>vaag</a:t>
            </a:r>
            <a:r>
              <a:rPr lang="en-US" dirty="0" smtClean="0"/>
              <a:t>. </a:t>
            </a:r>
            <a:r>
              <a:rPr lang="en-US" dirty="0" err="1" smtClean="0"/>
              <a:t>Een</a:t>
            </a:r>
            <a:r>
              <a:rPr lang="en-US" dirty="0" smtClean="0"/>
              <a:t> </a:t>
            </a:r>
            <a:r>
              <a:rPr lang="en-US" dirty="0" err="1" smtClean="0"/>
              <a:t>grapje</a:t>
            </a:r>
            <a:r>
              <a:rPr lang="en-US" dirty="0" smtClean="0"/>
              <a:t> op </a:t>
            </a:r>
            <a:r>
              <a:rPr lang="en-US" dirty="0" err="1" smtClean="0"/>
              <a:t>z’n</a:t>
            </a:r>
            <a:r>
              <a:rPr lang="en-US" dirty="0" smtClean="0"/>
              <a:t> </a:t>
            </a:r>
            <a:r>
              <a:rPr lang="en-US" dirty="0" err="1" smtClean="0"/>
              <a:t>tijd</a:t>
            </a:r>
            <a:r>
              <a:rPr lang="en-US" dirty="0" smtClean="0"/>
              <a:t>, </a:t>
            </a:r>
            <a:r>
              <a:rPr lang="en-US" dirty="0" err="1" smtClean="0"/>
              <a:t>een</a:t>
            </a:r>
            <a:r>
              <a:rPr lang="en-US" dirty="0" smtClean="0"/>
              <a:t> </a:t>
            </a:r>
            <a:r>
              <a:rPr lang="en-US" dirty="0" err="1" smtClean="0"/>
              <a:t>beetje</a:t>
            </a:r>
            <a:r>
              <a:rPr lang="en-US" dirty="0" smtClean="0"/>
              <a:t> </a:t>
            </a:r>
            <a:r>
              <a:rPr lang="en-US" dirty="0" err="1" smtClean="0"/>
              <a:t>plagen</a:t>
            </a:r>
            <a:r>
              <a:rPr lang="en-US" dirty="0" smtClean="0"/>
              <a:t> </a:t>
            </a:r>
            <a:r>
              <a:rPr lang="en-US" dirty="0" err="1" smtClean="0"/>
              <a:t>onder</a:t>
            </a:r>
            <a:r>
              <a:rPr lang="en-US" dirty="0" smtClean="0"/>
              <a:t> </a:t>
            </a:r>
            <a:r>
              <a:rPr lang="en-US" dirty="0" err="1" smtClean="0"/>
              <a:t>collega’s</a:t>
            </a:r>
            <a:r>
              <a:rPr lang="en-US" dirty="0" smtClean="0"/>
              <a:t>: </a:t>
            </a:r>
            <a:r>
              <a:rPr lang="en-US" dirty="0" err="1" smtClean="0"/>
              <a:t>dat</a:t>
            </a:r>
            <a:r>
              <a:rPr lang="en-US" dirty="0" smtClean="0"/>
              <a:t> </a:t>
            </a:r>
            <a:r>
              <a:rPr lang="en-US" dirty="0" err="1" smtClean="0"/>
              <a:t>verlevendigt</a:t>
            </a:r>
            <a:r>
              <a:rPr lang="en-US" dirty="0" smtClean="0"/>
              <a:t> de </a:t>
            </a:r>
            <a:r>
              <a:rPr lang="en-US" dirty="0" err="1" smtClean="0"/>
              <a:t>werksfeer</a:t>
            </a:r>
            <a:r>
              <a:rPr lang="en-US" dirty="0" smtClean="0"/>
              <a:t>. </a:t>
            </a:r>
            <a:r>
              <a:rPr lang="en-US" dirty="0" err="1" smtClean="0"/>
              <a:t>Maar</a:t>
            </a:r>
            <a:r>
              <a:rPr lang="en-US" dirty="0" smtClean="0"/>
              <a:t> </a:t>
            </a:r>
            <a:r>
              <a:rPr lang="en-US" dirty="0" err="1" smtClean="0"/>
              <a:t>wanneer</a:t>
            </a:r>
            <a:r>
              <a:rPr lang="en-US" dirty="0" smtClean="0"/>
              <a:t> het ‘</a:t>
            </a:r>
            <a:r>
              <a:rPr lang="en-US" dirty="0" err="1" smtClean="0"/>
              <a:t>dollen</a:t>
            </a:r>
            <a:r>
              <a:rPr lang="en-US" dirty="0" smtClean="0"/>
              <a:t>’ steeds op </a:t>
            </a:r>
            <a:r>
              <a:rPr lang="en-US" dirty="0" err="1" smtClean="0"/>
              <a:t>dezelfde</a:t>
            </a:r>
            <a:r>
              <a:rPr lang="en-US" dirty="0" smtClean="0"/>
              <a:t> </a:t>
            </a:r>
            <a:r>
              <a:rPr lang="en-US" dirty="0" err="1" smtClean="0"/>
              <a:t>persoon</a:t>
            </a:r>
            <a:r>
              <a:rPr lang="en-US" dirty="0" smtClean="0"/>
              <a:t> </a:t>
            </a:r>
            <a:r>
              <a:rPr lang="en-US" dirty="0" err="1" smtClean="0"/>
              <a:t>gericht</a:t>
            </a:r>
            <a:r>
              <a:rPr lang="en-US" dirty="0" smtClean="0"/>
              <a:t> is, of </a:t>
            </a:r>
            <a:r>
              <a:rPr lang="en-US" dirty="0" err="1" smtClean="0"/>
              <a:t>lang</a:t>
            </a:r>
            <a:r>
              <a:rPr lang="en-US" dirty="0" smtClean="0"/>
              <a:t> </a:t>
            </a:r>
            <a:r>
              <a:rPr lang="en-US" dirty="0" err="1" smtClean="0"/>
              <a:t>duurt</a:t>
            </a:r>
            <a:r>
              <a:rPr lang="en-US" dirty="0" smtClean="0"/>
              <a:t>, is het </a:t>
            </a:r>
            <a:r>
              <a:rPr lang="en-US" dirty="0" err="1" smtClean="0"/>
              <a:t>niet</a:t>
            </a:r>
            <a:r>
              <a:rPr lang="en-US" dirty="0" smtClean="0"/>
              <a:t> </a:t>
            </a:r>
            <a:r>
              <a:rPr lang="en-US" dirty="0" err="1" smtClean="0"/>
              <a:t>leuk</a:t>
            </a:r>
            <a:r>
              <a:rPr lang="en-US" dirty="0" smtClean="0"/>
              <a:t> </a:t>
            </a:r>
            <a:r>
              <a:rPr lang="en-US" dirty="0" err="1" smtClean="0"/>
              <a:t>meer</a:t>
            </a:r>
            <a:r>
              <a:rPr lang="en-US" dirty="0" smtClean="0"/>
              <a:t>. </a:t>
            </a:r>
            <a:r>
              <a:rPr lang="en-US" dirty="0" err="1" smtClean="0"/>
              <a:t>Ik</a:t>
            </a:r>
            <a:r>
              <a:rPr lang="en-US" dirty="0" smtClean="0"/>
              <a:t> </a:t>
            </a:r>
            <a:r>
              <a:rPr lang="en-US" dirty="0" err="1" smtClean="0"/>
              <a:t>wil</a:t>
            </a:r>
            <a:r>
              <a:rPr lang="en-US" dirty="0" smtClean="0"/>
              <a:t> het </a:t>
            </a:r>
            <a:r>
              <a:rPr lang="en-US" dirty="0" err="1" smtClean="0"/>
              <a:t>graag</a:t>
            </a:r>
            <a:r>
              <a:rPr lang="en-US" dirty="0" smtClean="0"/>
              <a:t> </a:t>
            </a:r>
            <a:r>
              <a:rPr lang="en-US" dirty="0" err="1" smtClean="0"/>
              <a:t>hebben</a:t>
            </a:r>
            <a:r>
              <a:rPr lang="en-US" dirty="0" smtClean="0"/>
              <a:t> over het </a:t>
            </a:r>
            <a:r>
              <a:rPr lang="en-US" dirty="0" err="1" smtClean="0"/>
              <a:t>grote</a:t>
            </a:r>
            <a:r>
              <a:rPr lang="en-US" dirty="0" smtClean="0"/>
              <a:t> </a:t>
            </a:r>
            <a:r>
              <a:rPr lang="en-US" dirty="0" err="1" smtClean="0"/>
              <a:t>grijze</a:t>
            </a:r>
            <a:r>
              <a:rPr lang="en-US" dirty="0" smtClean="0"/>
              <a:t> </a:t>
            </a:r>
            <a:r>
              <a:rPr lang="en-US" dirty="0" err="1" smtClean="0"/>
              <a:t>gebied</a:t>
            </a:r>
            <a:r>
              <a:rPr lang="en-US" dirty="0" smtClean="0"/>
              <a:t> van </a:t>
            </a:r>
            <a:r>
              <a:rPr lang="en-US" dirty="0" err="1" smtClean="0"/>
              <a:t>kleine</a:t>
            </a:r>
            <a:r>
              <a:rPr lang="en-US" dirty="0" smtClean="0"/>
              <a:t> </a:t>
            </a:r>
            <a:r>
              <a:rPr lang="en-US" dirty="0" err="1" smtClean="0"/>
              <a:t>pesterijtjes</a:t>
            </a:r>
            <a:r>
              <a:rPr lang="en-US" dirty="0" smtClean="0"/>
              <a:t>, die </a:t>
            </a:r>
            <a:r>
              <a:rPr lang="en-US" dirty="0" err="1" smtClean="0"/>
              <a:t>nog</a:t>
            </a:r>
            <a:r>
              <a:rPr lang="en-US" dirty="0" smtClean="0"/>
              <a:t> </a:t>
            </a:r>
            <a:r>
              <a:rPr lang="en-US" dirty="0" err="1" smtClean="0"/>
              <a:t>als</a:t>
            </a:r>
            <a:r>
              <a:rPr lang="en-US" dirty="0" smtClean="0"/>
              <a:t> </a:t>
            </a:r>
            <a:r>
              <a:rPr lang="en-US" dirty="0" err="1" smtClean="0"/>
              <a:t>normaal</a:t>
            </a:r>
            <a:r>
              <a:rPr lang="en-US" dirty="0" smtClean="0"/>
              <a:t> </a:t>
            </a:r>
            <a:r>
              <a:rPr lang="en-US" dirty="0" err="1" smtClean="0"/>
              <a:t>gezien</a:t>
            </a:r>
            <a:r>
              <a:rPr lang="en-US" dirty="0" smtClean="0"/>
              <a:t> </a:t>
            </a:r>
            <a:r>
              <a:rPr lang="en-US" dirty="0" err="1" smtClean="0"/>
              <a:t>zouden</a:t>
            </a:r>
            <a:r>
              <a:rPr lang="en-US" dirty="0" smtClean="0"/>
              <a:t> </a:t>
            </a:r>
            <a:r>
              <a:rPr lang="en-US" dirty="0" err="1" smtClean="0"/>
              <a:t>kunnen</a:t>
            </a:r>
            <a:r>
              <a:rPr lang="en-US" dirty="0" smtClean="0"/>
              <a:t> </a:t>
            </a:r>
            <a:r>
              <a:rPr lang="en-US" dirty="0" err="1" smtClean="0"/>
              <a:t>worden</a:t>
            </a:r>
            <a:r>
              <a:rPr lang="en-US" dirty="0" smtClean="0"/>
              <a:t>. Want </a:t>
            </a:r>
            <a:r>
              <a:rPr lang="en-US" dirty="0" err="1" smtClean="0"/>
              <a:t>wat</a:t>
            </a:r>
            <a:r>
              <a:rPr lang="en-US" dirty="0" smtClean="0"/>
              <a:t> de </a:t>
            </a:r>
            <a:r>
              <a:rPr lang="en-US" dirty="0" err="1" smtClean="0"/>
              <a:t>een</a:t>
            </a:r>
            <a:r>
              <a:rPr lang="en-US" dirty="0" smtClean="0"/>
              <a:t> </a:t>
            </a:r>
            <a:r>
              <a:rPr lang="en-US" dirty="0" err="1" smtClean="0"/>
              <a:t>pesten</a:t>
            </a:r>
            <a:r>
              <a:rPr lang="en-US" dirty="0" smtClean="0"/>
              <a:t> </a:t>
            </a:r>
            <a:r>
              <a:rPr lang="en-US" dirty="0" err="1" smtClean="0"/>
              <a:t>vindt</a:t>
            </a:r>
            <a:r>
              <a:rPr lang="en-US" dirty="0" smtClean="0"/>
              <a:t>, </a:t>
            </a:r>
            <a:r>
              <a:rPr lang="en-US" dirty="0" err="1" smtClean="0"/>
              <a:t>hoeft</a:t>
            </a:r>
            <a:r>
              <a:rPr lang="en-US" dirty="0" smtClean="0"/>
              <a:t> het </a:t>
            </a:r>
            <a:r>
              <a:rPr lang="en-US" dirty="0" err="1" smtClean="0"/>
              <a:t>voor</a:t>
            </a:r>
            <a:r>
              <a:rPr lang="en-US" dirty="0" smtClean="0"/>
              <a:t> de </a:t>
            </a:r>
            <a:r>
              <a:rPr lang="en-US" dirty="0" err="1" smtClean="0"/>
              <a:t>ander</a:t>
            </a:r>
            <a:r>
              <a:rPr lang="en-US" dirty="0" smtClean="0"/>
              <a:t> </a:t>
            </a:r>
            <a:r>
              <a:rPr lang="en-US" dirty="0" err="1" smtClean="0"/>
              <a:t>niet</a:t>
            </a:r>
            <a:r>
              <a:rPr lang="en-US" dirty="0" smtClean="0"/>
              <a:t> </a:t>
            </a:r>
            <a:r>
              <a:rPr lang="en-US" dirty="0" err="1" smtClean="0"/>
              <a:t>te</a:t>
            </a:r>
            <a:r>
              <a:rPr lang="en-US" dirty="0" smtClean="0"/>
              <a:t> </a:t>
            </a:r>
            <a:r>
              <a:rPr lang="en-US" dirty="0" err="1" smtClean="0"/>
              <a:t>zijn</a:t>
            </a:r>
            <a:r>
              <a:rPr lang="en-US" dirty="0" smtClean="0"/>
              <a:t>. </a:t>
            </a:r>
            <a:r>
              <a:rPr lang="en-US" dirty="0" err="1" smtClean="0"/>
              <a:t>Ik</a:t>
            </a:r>
            <a:r>
              <a:rPr lang="en-US" dirty="0" smtClean="0"/>
              <a:t> </a:t>
            </a:r>
            <a:r>
              <a:rPr lang="en-US" dirty="0" err="1" smtClean="0"/>
              <a:t>vind</a:t>
            </a:r>
            <a:r>
              <a:rPr lang="en-US" dirty="0" smtClean="0"/>
              <a:t> </a:t>
            </a:r>
            <a:r>
              <a:rPr lang="en-US" dirty="0" err="1" smtClean="0"/>
              <a:t>wel</a:t>
            </a:r>
            <a:r>
              <a:rPr lang="en-US" dirty="0" smtClean="0"/>
              <a:t> </a:t>
            </a:r>
            <a:r>
              <a:rPr lang="en-US" dirty="0" err="1" smtClean="0"/>
              <a:t>dat</a:t>
            </a:r>
            <a:r>
              <a:rPr lang="en-US" dirty="0" smtClean="0"/>
              <a:t> </a:t>
            </a:r>
            <a:r>
              <a:rPr lang="en-US" dirty="0" err="1" smtClean="0"/>
              <a:t>iedereen</a:t>
            </a:r>
            <a:r>
              <a:rPr lang="en-US" dirty="0" smtClean="0"/>
              <a:t> </a:t>
            </a:r>
            <a:r>
              <a:rPr lang="en-US" dirty="0" err="1" smtClean="0"/>
              <a:t>zich</a:t>
            </a:r>
            <a:r>
              <a:rPr lang="en-US" dirty="0" smtClean="0"/>
              <a:t> </a:t>
            </a:r>
            <a:r>
              <a:rPr lang="en-US" dirty="0" err="1" smtClean="0"/>
              <a:t>veilig</a:t>
            </a:r>
            <a:r>
              <a:rPr lang="en-US" dirty="0" smtClean="0"/>
              <a:t> </a:t>
            </a:r>
            <a:r>
              <a:rPr lang="en-US" dirty="0" err="1" smtClean="0"/>
              <a:t>moet</a:t>
            </a:r>
            <a:r>
              <a:rPr lang="en-US" dirty="0" smtClean="0"/>
              <a:t> </a:t>
            </a:r>
            <a:r>
              <a:rPr lang="en-US" dirty="0" err="1" smtClean="0"/>
              <a:t>voelen</a:t>
            </a:r>
            <a:r>
              <a:rPr lang="en-US" dirty="0" smtClean="0"/>
              <a:t>. </a:t>
            </a:r>
            <a:r>
              <a:rPr lang="en-US" dirty="0" err="1" smtClean="0"/>
              <a:t>Daarom</a:t>
            </a:r>
            <a:r>
              <a:rPr lang="en-US" dirty="0" smtClean="0"/>
              <a:t> </a:t>
            </a:r>
            <a:r>
              <a:rPr lang="en-US" dirty="0" err="1" smtClean="0"/>
              <a:t>vind</a:t>
            </a:r>
            <a:r>
              <a:rPr lang="en-US" dirty="0" smtClean="0"/>
              <a:t> </a:t>
            </a:r>
            <a:r>
              <a:rPr lang="en-US" dirty="0" err="1" smtClean="0"/>
              <a:t>ik</a:t>
            </a:r>
            <a:r>
              <a:rPr lang="en-US" dirty="0" smtClean="0"/>
              <a:t> </a:t>
            </a:r>
            <a:r>
              <a:rPr lang="en-US" dirty="0" err="1" smtClean="0"/>
              <a:t>dit</a:t>
            </a:r>
            <a:r>
              <a:rPr lang="en-US" dirty="0" smtClean="0"/>
              <a:t> </a:t>
            </a:r>
            <a:r>
              <a:rPr lang="en-US" dirty="0" err="1" smtClean="0"/>
              <a:t>belangrijk</a:t>
            </a:r>
            <a:r>
              <a:rPr lang="en-US" dirty="0" smtClean="0"/>
              <a:t> </a:t>
            </a:r>
            <a:r>
              <a:rPr lang="en-US" dirty="0" err="1" smtClean="0"/>
              <a:t>om</a:t>
            </a:r>
            <a:r>
              <a:rPr lang="en-US" dirty="0" smtClean="0"/>
              <a:t> </a:t>
            </a:r>
            <a:r>
              <a:rPr lang="en-US" dirty="0" err="1" smtClean="0"/>
              <a:t>te</a:t>
            </a:r>
            <a:r>
              <a:rPr lang="en-US" dirty="0" smtClean="0"/>
              <a:t> </a:t>
            </a:r>
            <a:r>
              <a:rPr lang="en-US" dirty="0" err="1" smtClean="0"/>
              <a:t>bespreken</a:t>
            </a:r>
            <a:r>
              <a:rPr lang="en-US" dirty="0" smtClean="0"/>
              <a:t>.</a:t>
            </a:r>
          </a:p>
          <a:p>
            <a:endParaRPr lang="en-US" dirty="0" smtClean="0"/>
          </a:p>
          <a:p>
            <a:r>
              <a:rPr lang="en-US" b="1" dirty="0" err="1" smtClean="0"/>
              <a:t>Maar</a:t>
            </a:r>
            <a:r>
              <a:rPr lang="en-US" b="1" dirty="0" smtClean="0"/>
              <a:t> </a:t>
            </a:r>
            <a:r>
              <a:rPr lang="en-US" b="1" dirty="0" err="1" smtClean="0"/>
              <a:t>wat</a:t>
            </a:r>
            <a:r>
              <a:rPr lang="en-US" b="1" dirty="0" smtClean="0"/>
              <a:t> </a:t>
            </a:r>
            <a:r>
              <a:rPr lang="en-US" b="1" dirty="0" err="1" smtClean="0"/>
              <a:t>vind</a:t>
            </a:r>
            <a:r>
              <a:rPr lang="en-US" b="1" dirty="0" smtClean="0"/>
              <a:t> </a:t>
            </a:r>
            <a:r>
              <a:rPr lang="en-US" b="1" dirty="0" err="1" smtClean="0"/>
              <a:t>jij</a:t>
            </a:r>
            <a:r>
              <a:rPr lang="en-US" b="1" dirty="0" smtClean="0"/>
              <a:t>, </a:t>
            </a:r>
            <a:r>
              <a:rPr lang="en-US" b="1" dirty="0" err="1" smtClean="0"/>
              <a:t>waar</a:t>
            </a:r>
            <a:r>
              <a:rPr lang="en-US" b="1" dirty="0" smtClean="0"/>
              <a:t> </a:t>
            </a:r>
            <a:r>
              <a:rPr lang="en-US" b="1" dirty="0" err="1" smtClean="0"/>
              <a:t>ligt</a:t>
            </a:r>
            <a:r>
              <a:rPr lang="en-US" b="1" dirty="0" smtClean="0"/>
              <a:t> de </a:t>
            </a:r>
            <a:r>
              <a:rPr lang="en-US" b="1" dirty="0" err="1" smtClean="0"/>
              <a:t>grens</a:t>
            </a:r>
            <a:r>
              <a:rPr lang="en-US" b="1" dirty="0" smtClean="0"/>
              <a:t>?</a:t>
            </a:r>
          </a:p>
          <a:p>
            <a:r>
              <a:rPr lang="en-US" i="1" dirty="0" smtClean="0"/>
              <a:t>&gt;</a:t>
            </a:r>
            <a:r>
              <a:rPr lang="en-US" i="1" baseline="0" dirty="0" smtClean="0"/>
              <a:t> </a:t>
            </a:r>
            <a:r>
              <a:rPr lang="en-US" i="1" baseline="0" dirty="0" err="1" smtClean="0"/>
              <a:t>E</a:t>
            </a:r>
            <a:r>
              <a:rPr lang="en-US" i="1" dirty="0" err="1" smtClean="0"/>
              <a:t>ventueel</a:t>
            </a:r>
            <a:r>
              <a:rPr lang="en-US" i="1" dirty="0" smtClean="0"/>
              <a:t> </a:t>
            </a:r>
            <a:r>
              <a:rPr lang="en-US" i="1" dirty="0" err="1" smtClean="0"/>
              <a:t>een</a:t>
            </a:r>
            <a:r>
              <a:rPr lang="en-US" i="1" dirty="0" smtClean="0"/>
              <a:t> </a:t>
            </a:r>
            <a:r>
              <a:rPr lang="en-US" i="1" dirty="0" err="1" smtClean="0"/>
              <a:t>voorbeeld</a:t>
            </a:r>
            <a:r>
              <a:rPr lang="en-US" i="1" dirty="0" smtClean="0"/>
              <a:t> </a:t>
            </a:r>
            <a:r>
              <a:rPr lang="en-US" i="1" dirty="0" err="1" smtClean="0"/>
              <a:t>uit</a:t>
            </a:r>
            <a:r>
              <a:rPr lang="en-US" i="1" dirty="0" smtClean="0"/>
              <a:t> de </a:t>
            </a:r>
            <a:r>
              <a:rPr lang="en-US" i="1" dirty="0" err="1" smtClean="0"/>
              <a:t>koerskaart</a:t>
            </a:r>
            <a:r>
              <a:rPr lang="en-US" i="1" dirty="0" smtClean="0"/>
              <a:t> </a:t>
            </a:r>
            <a:r>
              <a:rPr lang="en-US" i="1" dirty="0" err="1" smtClean="0"/>
              <a:t>noemen</a:t>
            </a:r>
            <a:r>
              <a:rPr lang="en-US" i="1" dirty="0" smtClean="0"/>
              <a:t>: ‘De </a:t>
            </a:r>
            <a:r>
              <a:rPr lang="en-US" i="1" dirty="0" err="1" smtClean="0"/>
              <a:t>receptioniste</a:t>
            </a:r>
            <a:r>
              <a:rPr lang="en-US" i="1" dirty="0" smtClean="0"/>
              <a:t> </a:t>
            </a:r>
            <a:r>
              <a:rPr lang="en-US" i="1" dirty="0" err="1" smtClean="0"/>
              <a:t>geregeld</a:t>
            </a:r>
            <a:r>
              <a:rPr lang="en-US" i="1" dirty="0" smtClean="0"/>
              <a:t> </a:t>
            </a:r>
            <a:r>
              <a:rPr lang="en-US" i="1" dirty="0" err="1" smtClean="0"/>
              <a:t>schunnige</a:t>
            </a:r>
            <a:r>
              <a:rPr lang="en-US" i="1" dirty="0" smtClean="0"/>
              <a:t> YouTube-</a:t>
            </a:r>
            <a:r>
              <a:rPr lang="en-US" i="1" dirty="0" err="1" smtClean="0"/>
              <a:t>filmpjes</a:t>
            </a:r>
            <a:r>
              <a:rPr lang="en-US" i="1" dirty="0" smtClean="0"/>
              <a:t> </a:t>
            </a:r>
            <a:r>
              <a:rPr lang="en-US" i="1" dirty="0" err="1" smtClean="0"/>
              <a:t>sturen</a:t>
            </a:r>
            <a:r>
              <a:rPr lang="en-US" i="1" dirty="0" smtClean="0"/>
              <a:t>’.</a:t>
            </a:r>
          </a:p>
          <a:p>
            <a:r>
              <a:rPr lang="en-US" dirty="0" smtClean="0"/>
              <a:t>… (</a:t>
            </a:r>
            <a:r>
              <a:rPr lang="en-US" dirty="0" err="1" smtClean="0"/>
              <a:t>antwoorden</a:t>
            </a:r>
            <a:r>
              <a:rPr lang="en-US" dirty="0" smtClean="0"/>
              <a:t> </a:t>
            </a:r>
            <a:r>
              <a:rPr lang="en-US" dirty="0" err="1" smtClean="0"/>
              <a:t>opschrijven</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501649-886C-4324-AD4C-E61C88D47728}" type="slidenum">
              <a:rPr lang="nl-NL" smtClean="0"/>
              <a:pPr/>
              <a:t>3</a:t>
            </a:fld>
            <a:endParaRPr lang="nl-NL"/>
          </a:p>
        </p:txBody>
      </p:sp>
    </p:spTree>
    <p:extLst>
      <p:ext uri="{BB962C8B-B14F-4D97-AF65-F5344CB8AC3E}">
        <p14:creationId xmlns:p14="http://schemas.microsoft.com/office/powerpoint/2010/main" val="369894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smtClean="0"/>
              <a:t>&gt;</a:t>
            </a:r>
            <a:r>
              <a:rPr lang="en-US" b="0" i="1" baseline="0" smtClean="0"/>
              <a:t> L</a:t>
            </a:r>
            <a:r>
              <a:rPr lang="en-US" b="0" i="1" smtClean="0"/>
              <a:t>eidinggevenden kunnen bij deze vraag putten uit de Koerskaart. (http://www.duurzameinzetbaarheid.nl/175098/KoersKaart_Ongewenstgedrag.pdf?v=0)</a:t>
            </a:r>
          </a:p>
          <a:p>
            <a:endParaRPr lang="en-US" b="0" smtClean="0"/>
          </a:p>
          <a:p>
            <a:r>
              <a:rPr lang="en-US" b="1" smtClean="0"/>
              <a:t>Komt het hier voor?</a:t>
            </a:r>
          </a:p>
          <a:p>
            <a:r>
              <a:rPr lang="en-US" smtClean="0"/>
              <a:t>Eerlijk zeggen. Denk je dat het hier voorkomt? Steek je hand op!</a:t>
            </a:r>
          </a:p>
          <a:p>
            <a:pPr>
              <a:buFont typeface="Wingdings" pitchFamily="-106" charset="2"/>
              <a:buNone/>
            </a:pPr>
            <a:r>
              <a:rPr lang="en-US" i="1" smtClean="0"/>
              <a:t>&gt; Wanneer er niets gebeurt kun je natuurlijk aangeven dat mensen het ook in een één op één gesprek tegen je kunnen zeggen.</a:t>
            </a:r>
            <a:endParaRPr lang="en-US" smtClean="0"/>
          </a:p>
          <a:p>
            <a:endParaRPr lang="en-US" smtClean="0"/>
          </a:p>
          <a:p>
            <a:r>
              <a:rPr lang="en-US" b="1" smtClean="0"/>
              <a:t>Moeten we er iets aan doen?</a:t>
            </a:r>
          </a:p>
          <a:p>
            <a:r>
              <a:rPr lang="en-US" smtClean="0"/>
              <a:t>Die vraag zal ik zelf beantwoorden. Ik vind dat we er allemaal alert op moeten zijn. En dat we er preventief iets aan moeten doen.</a:t>
            </a:r>
            <a:endParaRPr lang="en-US"/>
          </a:p>
        </p:txBody>
      </p:sp>
      <p:sp>
        <p:nvSpPr>
          <p:cNvPr id="4" name="Slide Number Placeholder 3"/>
          <p:cNvSpPr>
            <a:spLocks noGrp="1"/>
          </p:cNvSpPr>
          <p:nvPr>
            <p:ph type="sldNum" sz="quarter" idx="10"/>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2789529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Binnen elke organisatie kan pesten voorkomen, daarom gaan we afspraken maken.</a:t>
            </a:r>
            <a:endParaRPr lang="en-US"/>
          </a:p>
        </p:txBody>
      </p:sp>
      <p:sp>
        <p:nvSpPr>
          <p:cNvPr id="4" name="Slide Number Placeholder 3"/>
          <p:cNvSpPr>
            <a:spLocks noGrp="1"/>
          </p:cNvSpPr>
          <p:nvPr>
            <p:ph type="sldNum" sz="quarter" idx="10"/>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35541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Wat</a:t>
            </a:r>
            <a:r>
              <a:rPr lang="en-US" b="1" dirty="0" smtClean="0"/>
              <a:t> </a:t>
            </a:r>
            <a:r>
              <a:rPr lang="en-US" b="1" dirty="0" err="1" smtClean="0"/>
              <a:t>vinden</a:t>
            </a:r>
            <a:r>
              <a:rPr lang="en-US" b="1" dirty="0" smtClean="0"/>
              <a:t> we </a:t>
            </a:r>
            <a:r>
              <a:rPr lang="en-US" b="1" dirty="0" err="1" smtClean="0"/>
              <a:t>belangrijk</a:t>
            </a:r>
            <a:r>
              <a:rPr lang="en-US" b="1" dirty="0" smtClean="0"/>
              <a:t> </a:t>
            </a:r>
            <a:r>
              <a:rPr lang="en-US" b="1" dirty="0" err="1" smtClean="0"/>
              <a:t>voor</a:t>
            </a:r>
            <a:r>
              <a:rPr lang="en-US" b="1" dirty="0" smtClean="0"/>
              <a:t> </a:t>
            </a:r>
            <a:r>
              <a:rPr lang="en-US" b="1" dirty="0" err="1" smtClean="0"/>
              <a:t>een</a:t>
            </a:r>
            <a:r>
              <a:rPr lang="en-US" b="1" dirty="0" smtClean="0"/>
              <a:t> </a:t>
            </a:r>
            <a:r>
              <a:rPr lang="en-US" b="1" dirty="0" err="1" smtClean="0"/>
              <a:t>goede</a:t>
            </a:r>
            <a:r>
              <a:rPr lang="en-US" b="1" dirty="0" smtClean="0"/>
              <a:t> </a:t>
            </a:r>
            <a:r>
              <a:rPr lang="en-US" b="1" dirty="0" err="1" smtClean="0"/>
              <a:t>teamsfeer</a:t>
            </a:r>
            <a:r>
              <a:rPr lang="en-US" b="1" dirty="0" smtClean="0"/>
              <a:t>?</a:t>
            </a:r>
          </a:p>
          <a:p>
            <a:r>
              <a:rPr lang="en-US" dirty="0" err="1" smtClean="0"/>
              <a:t>Ik</a:t>
            </a:r>
            <a:r>
              <a:rPr lang="en-US" dirty="0" smtClean="0"/>
              <a:t> </a:t>
            </a:r>
            <a:r>
              <a:rPr lang="en-US" dirty="0" err="1" smtClean="0"/>
              <a:t>wil</a:t>
            </a:r>
            <a:r>
              <a:rPr lang="en-US" dirty="0" smtClean="0"/>
              <a:t> </a:t>
            </a:r>
            <a:r>
              <a:rPr lang="en-US" dirty="0" err="1" smtClean="0"/>
              <a:t>eerst</a:t>
            </a:r>
            <a:r>
              <a:rPr lang="en-US" dirty="0" smtClean="0"/>
              <a:t> van </a:t>
            </a:r>
            <a:r>
              <a:rPr lang="en-US" dirty="0" err="1" smtClean="0"/>
              <a:t>jullie</a:t>
            </a:r>
            <a:r>
              <a:rPr lang="en-US" dirty="0" smtClean="0"/>
              <a:t> </a:t>
            </a:r>
            <a:r>
              <a:rPr lang="en-US" dirty="0" err="1" smtClean="0"/>
              <a:t>weten</a:t>
            </a:r>
            <a:r>
              <a:rPr lang="en-US" dirty="0" smtClean="0"/>
              <a:t> </a:t>
            </a:r>
            <a:r>
              <a:rPr lang="en-US" dirty="0" err="1" smtClean="0"/>
              <a:t>wat</a:t>
            </a:r>
            <a:r>
              <a:rPr lang="en-US" dirty="0" smtClean="0"/>
              <a:t> je </a:t>
            </a:r>
            <a:r>
              <a:rPr lang="en-US" dirty="0" err="1" smtClean="0"/>
              <a:t>belangrijk</a:t>
            </a:r>
            <a:r>
              <a:rPr lang="en-US" dirty="0" smtClean="0"/>
              <a:t> </a:t>
            </a:r>
            <a:r>
              <a:rPr lang="en-US" dirty="0" err="1" smtClean="0"/>
              <a:t>vindt</a:t>
            </a:r>
            <a:r>
              <a:rPr lang="en-US" dirty="0" smtClean="0"/>
              <a:t> </a:t>
            </a:r>
            <a:r>
              <a:rPr lang="en-US" dirty="0" err="1" smtClean="0"/>
              <a:t>voor</a:t>
            </a:r>
            <a:r>
              <a:rPr lang="en-US" dirty="0" smtClean="0"/>
              <a:t> </a:t>
            </a:r>
            <a:r>
              <a:rPr lang="en-US" dirty="0" err="1" smtClean="0"/>
              <a:t>een</a:t>
            </a:r>
            <a:r>
              <a:rPr lang="en-US" dirty="0" smtClean="0"/>
              <a:t> </a:t>
            </a:r>
            <a:r>
              <a:rPr lang="en-US" dirty="0" err="1" smtClean="0"/>
              <a:t>goede</a:t>
            </a:r>
            <a:r>
              <a:rPr lang="en-US" dirty="0" smtClean="0"/>
              <a:t> </a:t>
            </a:r>
            <a:r>
              <a:rPr lang="en-US" dirty="0" err="1" smtClean="0"/>
              <a:t>teamsfeer</a:t>
            </a:r>
            <a:r>
              <a:rPr lang="en-US" dirty="0" smtClean="0"/>
              <a:t>.</a:t>
            </a:r>
          </a:p>
          <a:p>
            <a:r>
              <a:rPr lang="en-US" dirty="0" smtClean="0"/>
              <a:t>… (</a:t>
            </a:r>
            <a:r>
              <a:rPr lang="en-US" dirty="0" err="1" smtClean="0"/>
              <a:t>antwoorden</a:t>
            </a:r>
            <a:r>
              <a:rPr lang="en-US" dirty="0" smtClean="0"/>
              <a:t> </a:t>
            </a:r>
            <a:r>
              <a:rPr lang="en-US" dirty="0" err="1" smtClean="0"/>
              <a:t>opschrijven</a:t>
            </a:r>
            <a:r>
              <a:rPr lang="en-US" dirty="0" smtClean="0"/>
              <a:t>)</a:t>
            </a:r>
          </a:p>
          <a:p>
            <a:endParaRPr lang="en-US" dirty="0" smtClean="0"/>
          </a:p>
          <a:p>
            <a:r>
              <a:rPr lang="en-US" b="1" dirty="0" err="1" smtClean="0"/>
              <a:t>Wat</a:t>
            </a:r>
            <a:r>
              <a:rPr lang="en-US" b="1" dirty="0" smtClean="0"/>
              <a:t> </a:t>
            </a:r>
            <a:r>
              <a:rPr lang="en-US" b="1" dirty="0" err="1" smtClean="0"/>
              <a:t>kunnen</a:t>
            </a:r>
            <a:r>
              <a:rPr lang="en-US" b="1" dirty="0" smtClean="0"/>
              <a:t> we </a:t>
            </a:r>
            <a:r>
              <a:rPr lang="en-US" b="1" dirty="0" err="1" smtClean="0"/>
              <a:t>preventief</a:t>
            </a:r>
            <a:r>
              <a:rPr lang="en-US" b="1" dirty="0" smtClean="0"/>
              <a:t> </a:t>
            </a:r>
            <a:r>
              <a:rPr lang="en-US" b="1" dirty="0" err="1" smtClean="0"/>
              <a:t>doen</a:t>
            </a:r>
            <a:r>
              <a:rPr lang="en-US" b="1" dirty="0" smtClean="0"/>
              <a:t>?</a:t>
            </a:r>
          </a:p>
          <a:p>
            <a:r>
              <a:rPr lang="en-US" dirty="0" err="1" smtClean="0"/>
              <a:t>Preventief</a:t>
            </a:r>
            <a:r>
              <a:rPr lang="en-US" dirty="0" smtClean="0"/>
              <a:t> kun je </a:t>
            </a:r>
            <a:r>
              <a:rPr lang="en-US" dirty="0" err="1" smtClean="0"/>
              <a:t>een</a:t>
            </a:r>
            <a:r>
              <a:rPr lang="en-US" dirty="0" smtClean="0"/>
              <a:t> </a:t>
            </a:r>
            <a:r>
              <a:rPr lang="en-US" dirty="0" err="1" smtClean="0"/>
              <a:t>paar</a:t>
            </a:r>
            <a:r>
              <a:rPr lang="en-US" dirty="0" smtClean="0"/>
              <a:t> </a:t>
            </a:r>
            <a:r>
              <a:rPr lang="en-US" dirty="0" err="1" smtClean="0"/>
              <a:t>dingen</a:t>
            </a:r>
            <a:r>
              <a:rPr lang="en-US" dirty="0" smtClean="0"/>
              <a:t> </a:t>
            </a:r>
            <a:r>
              <a:rPr lang="en-US" dirty="0" err="1" smtClean="0"/>
              <a:t>doen</a:t>
            </a:r>
            <a:r>
              <a:rPr lang="en-US" dirty="0" smtClean="0"/>
              <a:t>.</a:t>
            </a:r>
          </a:p>
          <a:p>
            <a:r>
              <a:rPr lang="en-US" dirty="0" err="1" smtClean="0"/>
              <a:t>Laten</a:t>
            </a:r>
            <a:r>
              <a:rPr lang="en-US" dirty="0" smtClean="0"/>
              <a:t> we </a:t>
            </a:r>
            <a:r>
              <a:rPr lang="en-US" dirty="0" err="1" smtClean="0"/>
              <a:t>afspreken</a:t>
            </a:r>
            <a:r>
              <a:rPr lang="en-US" dirty="0" smtClean="0"/>
              <a:t> </a:t>
            </a:r>
            <a:r>
              <a:rPr lang="en-US" dirty="0" err="1" smtClean="0"/>
              <a:t>dat</a:t>
            </a:r>
            <a:r>
              <a:rPr lang="en-US" dirty="0" smtClean="0"/>
              <a:t> we alert </a:t>
            </a:r>
            <a:r>
              <a:rPr lang="en-US" dirty="0" err="1" smtClean="0"/>
              <a:t>zijn</a:t>
            </a:r>
            <a:r>
              <a:rPr lang="en-US" dirty="0" smtClean="0"/>
              <a:t> op de </a:t>
            </a:r>
            <a:r>
              <a:rPr lang="en-US" dirty="0" err="1" smtClean="0"/>
              <a:t>werksfeer</a:t>
            </a:r>
            <a:r>
              <a:rPr lang="en-US" dirty="0" smtClean="0"/>
              <a:t>. En </a:t>
            </a:r>
            <a:r>
              <a:rPr lang="en-US" dirty="0" err="1" smtClean="0"/>
              <a:t>dat</a:t>
            </a:r>
            <a:r>
              <a:rPr lang="en-US" dirty="0" smtClean="0"/>
              <a:t> we </a:t>
            </a:r>
            <a:r>
              <a:rPr lang="en-US" dirty="0" err="1" smtClean="0"/>
              <a:t>er</a:t>
            </a:r>
            <a:r>
              <a:rPr lang="en-US" dirty="0" smtClean="0"/>
              <a:t> </a:t>
            </a:r>
            <a:r>
              <a:rPr lang="en-US" dirty="0" err="1" smtClean="0"/>
              <a:t>regelmatig</a:t>
            </a:r>
            <a:r>
              <a:rPr lang="en-US" dirty="0" smtClean="0"/>
              <a:t> </a:t>
            </a:r>
            <a:r>
              <a:rPr lang="en-US" dirty="0" err="1" smtClean="0"/>
              <a:t>naar</a:t>
            </a:r>
            <a:r>
              <a:rPr lang="en-US" dirty="0" smtClean="0"/>
              <a:t> </a:t>
            </a:r>
            <a:r>
              <a:rPr lang="en-US" dirty="0" err="1" smtClean="0"/>
              <a:t>vragen</a:t>
            </a:r>
            <a:r>
              <a:rPr lang="en-US" dirty="0" smtClean="0"/>
              <a:t> in </a:t>
            </a:r>
            <a:r>
              <a:rPr lang="en-US" dirty="0" err="1" smtClean="0"/>
              <a:t>een</a:t>
            </a:r>
            <a:r>
              <a:rPr lang="en-US" dirty="0" smtClean="0"/>
              <a:t> </a:t>
            </a:r>
            <a:r>
              <a:rPr lang="en-US" dirty="0" err="1" smtClean="0"/>
              <a:t>teamoverleg</a:t>
            </a:r>
            <a:r>
              <a:rPr lang="en-US" dirty="0" smtClean="0"/>
              <a:t> en </a:t>
            </a:r>
            <a:r>
              <a:rPr lang="en-US" dirty="0" err="1" smtClean="0"/>
              <a:t>er</a:t>
            </a:r>
            <a:r>
              <a:rPr lang="en-US" dirty="0" smtClean="0"/>
              <a:t> </a:t>
            </a:r>
            <a:r>
              <a:rPr lang="en-US" dirty="0" err="1" smtClean="0"/>
              <a:t>altijd</a:t>
            </a:r>
            <a:r>
              <a:rPr lang="en-US" dirty="0" smtClean="0"/>
              <a:t> </a:t>
            </a:r>
            <a:r>
              <a:rPr lang="en-US" dirty="0" err="1" smtClean="0"/>
              <a:t>naar</a:t>
            </a:r>
            <a:r>
              <a:rPr lang="en-US" dirty="0" smtClean="0"/>
              <a:t> </a:t>
            </a:r>
            <a:r>
              <a:rPr lang="en-US" dirty="0" err="1" smtClean="0"/>
              <a:t>vragen</a:t>
            </a:r>
            <a:r>
              <a:rPr lang="en-US" dirty="0" smtClean="0"/>
              <a:t> in </a:t>
            </a:r>
            <a:r>
              <a:rPr lang="en-US" dirty="0" err="1" smtClean="0"/>
              <a:t>een</a:t>
            </a:r>
            <a:r>
              <a:rPr lang="en-US" dirty="0" smtClean="0"/>
              <a:t> </a:t>
            </a:r>
            <a:r>
              <a:rPr lang="en-US" dirty="0" err="1" smtClean="0"/>
              <a:t>functioneringsgesprek</a:t>
            </a:r>
            <a:r>
              <a:rPr lang="en-US" dirty="0" smtClean="0"/>
              <a:t>.</a:t>
            </a:r>
          </a:p>
          <a:p>
            <a:r>
              <a:rPr lang="en-US" dirty="0" smtClean="0"/>
              <a:t>En </a:t>
            </a:r>
            <a:r>
              <a:rPr lang="en-US" dirty="0" err="1" smtClean="0"/>
              <a:t>wat</a:t>
            </a:r>
            <a:r>
              <a:rPr lang="en-US" dirty="0" smtClean="0"/>
              <a:t> </a:t>
            </a:r>
            <a:r>
              <a:rPr lang="en-US" dirty="0" err="1" smtClean="0"/>
              <a:t>denken</a:t>
            </a:r>
            <a:r>
              <a:rPr lang="en-US" dirty="0" smtClean="0"/>
              <a:t> </a:t>
            </a:r>
            <a:r>
              <a:rPr lang="en-US" dirty="0" err="1" smtClean="0"/>
              <a:t>jullie</a:t>
            </a:r>
            <a:r>
              <a:rPr lang="en-US" dirty="0" smtClean="0"/>
              <a:t> </a:t>
            </a:r>
            <a:r>
              <a:rPr lang="en-US" dirty="0" err="1" smtClean="0"/>
              <a:t>dat</a:t>
            </a:r>
            <a:r>
              <a:rPr lang="en-US" dirty="0" smtClean="0"/>
              <a:t> we </a:t>
            </a:r>
            <a:r>
              <a:rPr lang="en-US" dirty="0" err="1" smtClean="0"/>
              <a:t>verder</a:t>
            </a:r>
            <a:r>
              <a:rPr lang="en-US" dirty="0" smtClean="0"/>
              <a:t> </a:t>
            </a:r>
            <a:r>
              <a:rPr lang="en-US" dirty="0" err="1" smtClean="0"/>
              <a:t>nog</a:t>
            </a:r>
            <a:r>
              <a:rPr lang="en-US" dirty="0" smtClean="0"/>
              <a:t> </a:t>
            </a:r>
            <a:r>
              <a:rPr lang="en-US" dirty="0" err="1" smtClean="0"/>
              <a:t>kunnen</a:t>
            </a:r>
            <a:r>
              <a:rPr lang="en-US" dirty="0" smtClean="0"/>
              <a:t> </a:t>
            </a:r>
            <a:r>
              <a:rPr lang="en-US" dirty="0" err="1" smtClean="0"/>
              <a:t>doen</a:t>
            </a:r>
            <a:r>
              <a:rPr lang="en-US" dirty="0" smtClean="0"/>
              <a:t> </a:t>
            </a:r>
            <a:r>
              <a:rPr lang="en-US" dirty="0" err="1" smtClean="0"/>
              <a:t>aan</a:t>
            </a:r>
            <a:r>
              <a:rPr lang="en-US" dirty="0" smtClean="0"/>
              <a:t> </a:t>
            </a:r>
            <a:r>
              <a:rPr lang="en-US" dirty="0" err="1" smtClean="0"/>
              <a:t>preventie</a:t>
            </a:r>
            <a:r>
              <a:rPr lang="en-US" dirty="0" smtClean="0"/>
              <a:t> van </a:t>
            </a:r>
            <a:r>
              <a:rPr lang="en-US" dirty="0" err="1" smtClean="0"/>
              <a:t>pesten</a:t>
            </a:r>
            <a:r>
              <a:rPr lang="en-US" dirty="0" smtClean="0"/>
              <a:t>?</a:t>
            </a:r>
          </a:p>
          <a:p>
            <a:r>
              <a:rPr lang="en-US" dirty="0" smtClean="0"/>
              <a:t>… (</a:t>
            </a:r>
            <a:r>
              <a:rPr lang="en-US" dirty="0" err="1" smtClean="0"/>
              <a:t>antwoorden</a:t>
            </a:r>
            <a:r>
              <a:rPr lang="en-US" dirty="0" smtClean="0"/>
              <a:t> </a:t>
            </a:r>
            <a:r>
              <a:rPr lang="en-US" dirty="0" err="1" smtClean="0"/>
              <a:t>opschrijven</a:t>
            </a:r>
            <a:r>
              <a:rPr lang="en-US" dirty="0" smtClean="0"/>
              <a:t>)</a:t>
            </a:r>
          </a:p>
          <a:p>
            <a:endParaRPr lang="en-US" dirty="0"/>
          </a:p>
        </p:txBody>
      </p:sp>
      <p:sp>
        <p:nvSpPr>
          <p:cNvPr id="4" name="Slide Number Placeholder 3"/>
          <p:cNvSpPr>
            <a:spLocks noGrp="1"/>
          </p:cNvSpPr>
          <p:nvPr>
            <p:ph type="sldNum" sz="quarter" idx="10"/>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169266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smtClean="0"/>
              <a:t>&gt; Voorbeeld erbij pakken uit Koerskaart, nr. 6: Als [ongewenst gedrag], dan gaan [personen] dit doen [actie]. </a:t>
            </a:r>
            <a:r>
              <a:rPr lang="en-US" b="0" i="1" smtClean="0"/>
              <a:t>(http://www.duurzameinzetbaarheid.nl/175098/KoersKaart_Ongewenstgedrag.pdf?v=0)</a:t>
            </a:r>
            <a:endParaRPr lang="en-US" i="1" smtClean="0"/>
          </a:p>
          <a:p>
            <a:endParaRPr lang="en-US" b="0" smtClean="0"/>
          </a:p>
          <a:p>
            <a:r>
              <a:rPr lang="en-US" b="1" smtClean="0"/>
              <a:t>En wat doen we als er toch gepest wordt?</a:t>
            </a:r>
          </a:p>
          <a:p>
            <a:r>
              <a:rPr lang="en-US" smtClean="0"/>
              <a:t>Wat zijn de regels binnen ons bedrijf? Naar wie kun je toe als je pestgedrag constateert?</a:t>
            </a:r>
          </a:p>
          <a:p>
            <a:r>
              <a:rPr lang="en-US" smtClean="0"/>
              <a:t>Als er gepest wordt, wat gaan we dan doen? Wat spreken we af?</a:t>
            </a:r>
          </a:p>
          <a:p>
            <a:r>
              <a:rPr lang="en-US" smtClean="0"/>
              <a:t>… (antwoorden opschrijven)</a:t>
            </a:r>
          </a:p>
          <a:p>
            <a:endParaRPr lang="en-US"/>
          </a:p>
        </p:txBody>
      </p:sp>
      <p:sp>
        <p:nvSpPr>
          <p:cNvPr id="4" name="Slide Number Placeholder 3"/>
          <p:cNvSpPr>
            <a:spLocks noGrp="1"/>
          </p:cNvSpPr>
          <p:nvPr>
            <p:ph type="sldNum" sz="quarter" idx="10"/>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114922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Met jullie input kunnen we op een simpele manier afspraken opstellen die een goede team- en werksfeer bevorderen. De afspraken bespreken we geregeld in teamoverleggen en bij functioneringsgesprekken. Wordt vervolgd. Bedankt!</a:t>
            </a:r>
          </a:p>
        </p:txBody>
      </p:sp>
      <p:sp>
        <p:nvSpPr>
          <p:cNvPr id="4" name="Slide Number Placeholder 3"/>
          <p:cNvSpPr>
            <a:spLocks noGrp="1"/>
          </p:cNvSpPr>
          <p:nvPr>
            <p:ph type="sldNum" sz="quarter" idx="10"/>
          </p:nvPr>
        </p:nvSpPr>
        <p:spPr/>
        <p:txBody>
          <a:bodyPr/>
          <a:lstStyle/>
          <a:p>
            <a:fld id="{DE501649-886C-4324-AD4C-E61C88D47728}" type="slidenum">
              <a:rPr lang="nl-NL" smtClean="0"/>
              <a:pPr/>
              <a:t>8</a:t>
            </a:fld>
            <a:endParaRPr lang="nl-NL"/>
          </a:p>
        </p:txBody>
      </p:sp>
    </p:spTree>
    <p:extLst>
      <p:ext uri="{BB962C8B-B14F-4D97-AF65-F5344CB8AC3E}">
        <p14:creationId xmlns:p14="http://schemas.microsoft.com/office/powerpoint/2010/main" val="102449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426228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smtClean="0"/>
              <a:t>Titelstijl van model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553199" y="2276475"/>
            <a:ext cx="5004000" cy="39449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p:txBody>
          <a:bodyPr/>
          <a:lstStyle/>
          <a:p>
            <a:r>
              <a:rPr lang="nl-NL" smtClean="0"/>
              <a:t>Titelstijl van model bewerken</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tel 9"/>
          <p:cNvSpPr>
            <a:spLocks noGrp="1"/>
          </p:cNvSpPr>
          <p:nvPr>
            <p:ph type="title"/>
          </p:nvPr>
        </p:nvSpPr>
        <p:spPr/>
        <p:txBody>
          <a:bodyPr/>
          <a:lstStyle/>
          <a:p>
            <a:r>
              <a:rPr lang="nl-NL" smtClean="0"/>
              <a:t>Titelstijl van model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mod="1">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3" name="Titel 2"/>
          <p:cNvSpPr>
            <a:spLocks noGrp="1"/>
          </p:cNvSpPr>
          <p:nvPr>
            <p:ph type="title"/>
          </p:nvPr>
        </p:nvSpPr>
        <p:spPr>
          <a:xfrm>
            <a:off x="635000" y="1052513"/>
            <a:ext cx="5003800" cy="948047"/>
          </a:xfrm>
        </p:spPr>
        <p:txBody>
          <a:bodyPr/>
          <a:lstStyle/>
          <a:p>
            <a:r>
              <a:rPr lang="nl-NL" smtClean="0"/>
              <a:t>Titelstijl van model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smtClean="0"/>
              <a:t>Titelstijl van model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smtClean="0"/>
              <a:t>Titelstijl van model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smtClean="0"/>
              <a:t>Titelstijl van model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41814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smtClean="0"/>
              <a:t>Titelstijl van model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smtClean="0"/>
              <a:t>Titelstijl van model bewerken</a:t>
            </a:r>
            <a:endParaRPr lang="nl-NL" dirty="0"/>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smtClean="0"/>
              <a:t>Sleep de afbeelding naar de tijdelijke aanduiding of 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p:txBody>
          <a:bodyPr/>
          <a:lstStyle/>
          <a:p>
            <a:r>
              <a:rPr lang="nl-NL" smtClean="0"/>
              <a:t>Titelstijl van model bewerken</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smtClean="0"/>
              <a:t>Titelstijl van model bewerken</a:t>
            </a:r>
            <a:endParaRPr lang="nl-NL" dirty="0"/>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smtClean="0"/>
              <a:t>Sleep de afbeelding naar de tijdelijke aanduiding of 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1097885"/>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smtClean="0"/>
              <a:t>Titelstijl van model bewerken</a:t>
            </a:r>
            <a:endParaRPr lang="nl-NL" dirty="0"/>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smtClean="0"/>
              <a:t>Sleep de afbeelding naar de tijdelijke aanduiding of 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mod="1">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smtClean="0"/>
              <a:t>Titelstijl van model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0980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smtClean="0"/>
              <a:t>Titelstijl van model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590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smtClean="0"/>
              <a:t>Titelstijl van model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smtClean="0"/>
              <a:t>Sleep de afbeelding naar de tijdelijke aanduiding of 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smtClean="0"/>
              <a:t>Titelstijl van model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smtClean="0"/>
              <a:t>Sleep de afbeelding naar de tijdelijke aanduiding of 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smtClean="0"/>
              <a:t>Titelstijl van model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smtClean="0"/>
              <a:t>Sleep de afbeelding naar de tijdelijke aanduiding of klik op het pictogram als u een afbeelding wilt toevoegen</a:t>
            </a:r>
            <a:endParaRPr lang="nl-NL"/>
          </a:p>
        </p:txBody>
      </p:sp>
      <p:sp>
        <p:nvSpPr>
          <p:cNvPr id="9" name="Titel 8"/>
          <p:cNvSpPr>
            <a:spLocks noGrp="1"/>
          </p:cNvSpPr>
          <p:nvPr>
            <p:ph type="title"/>
          </p:nvPr>
        </p:nvSpPr>
        <p:spPr>
          <a:xfrm>
            <a:off x="634206" y="1051200"/>
            <a:ext cx="10924382" cy="946800"/>
          </a:xfrm>
        </p:spPr>
        <p:txBody>
          <a:bodyPr/>
          <a:lstStyle/>
          <a:p>
            <a:r>
              <a:rPr lang="nl-NL" smtClean="0"/>
              <a:t>Titelstijl van model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smtClean="0"/>
              <a:t>Sleep de afbeelding naar de tijdelijke aanduiding of klik op het pictogram als u een afbeelding wilt toevoegen</a:t>
            </a:r>
            <a:endParaRPr lang="nl-NL"/>
          </a:p>
        </p:txBody>
      </p:sp>
      <p:sp>
        <p:nvSpPr>
          <p:cNvPr id="16" name="Rechthoek 15"/>
          <p:cNvSpPr/>
          <p:nvPr userDrawn="1"/>
        </p:nvSpPr>
        <p:spPr>
          <a:xfrm>
            <a:off x="6096000" y="0"/>
            <a:ext cx="6096000" cy="6858000"/>
          </a:xfrm>
          <a:prstGeom prst="rect">
            <a:avLst/>
          </a:prstGeom>
          <a:solidFill>
            <a:srgbClr val="75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smtClean="0"/>
              <a:t>Titelstijl van model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smtClean="0"/>
              <a:t>Titelstijl van model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Titelstijl van model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smtClean="0"/>
              <a:t>Titelstijl van model bewerken</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smtClean="0"/>
              <a:t>Titelstijl van model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4443803"/>
      </p:ext>
    </p:extLst>
  </p:cSld>
  <p:clrMapOvr>
    <a:masterClrMapping/>
  </p:clrMapOvr>
  <p:extLst mod="1">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Afbeelding 1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1879600"/>
          </a:xfrm>
          <a:prstGeom prst="rect">
            <a:avLst/>
          </a:prstGeom>
        </p:spPr>
      </p:pic>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smtClean="0"/>
              <a:t>Titelstijl van model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smtClean="0"/>
              <a:t>Sleep de afbeelding naar de tijdelijke aanduiding of 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pic>
        <p:nvPicPr>
          <p:cNvPr id="23" name="Picture 22" descr="Masterslide.jpg"/>
          <p:cNvPicPr>
            <a:picLocks noChangeAspect="1"/>
          </p:cNvPicPr>
          <p:nvPr userDrawn="1"/>
        </p:nvPicPr>
        <p:blipFill>
          <a:blip r:embed="rId2"/>
          <a:stretch>
            <a:fillRect/>
          </a:stretch>
        </p:blipFill>
        <p:spPr>
          <a:xfrm>
            <a:off x="-152400" y="-159570"/>
            <a:ext cx="7493000" cy="10598970"/>
          </a:xfrm>
          <a:prstGeom prst="rect">
            <a:avLst/>
          </a:prstGeom>
        </p:spPr>
      </p:pic>
      <p:sp>
        <p:nvSpPr>
          <p:cNvPr id="13" name="Rechthoek 12"/>
          <p:cNvSpPr/>
          <p:nvPr userDrawn="1"/>
        </p:nvSpPr>
        <p:spPr>
          <a:xfrm>
            <a:off x="6096000" y="0"/>
            <a:ext cx="6096000" cy="6858000"/>
          </a:xfrm>
          <a:prstGeom prst="rect">
            <a:avLst/>
          </a:prstGeom>
          <a:solidFill>
            <a:srgbClr val="75D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smtClean="0"/>
              <a:t>Titelstijl van model bewerken</a:t>
            </a:r>
            <a:endParaRPr lang="nl-NL" dirty="0"/>
          </a:p>
        </p:txBody>
      </p:sp>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smtClean="0"/>
              <a:t>Titelstijl van model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smtClean="0"/>
              <a:t>Naam </a:t>
            </a:r>
            <a:r>
              <a:rPr lang="nl-NL" dirty="0"/>
              <a:t>spreker</a:t>
            </a:r>
          </a:p>
        </p:txBody>
      </p:sp>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smtClean="0"/>
              <a:t>Titelstijl van model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smtClean="0"/>
              <a:t>Klik om de tekststijl van het model te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smtClean="0"/>
              <a:t>Titelstijl van model bewerken</a:t>
            </a:r>
            <a:endParaRPr lang="nl-NL" dirty="0"/>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smtClean="0"/>
              <a:t>Sleep de afbeelding naar de tijdelijke aanduiding of 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smtClean="0"/>
              <a:t>Titelstijl van model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smtClean="0"/>
              <a:t>#</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extLst mod="1">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a:t>
            </a:r>
            <a:r>
              <a:rPr lang="nl-NL" dirty="0" smtClean="0"/>
              <a:t>bewerken</a:t>
            </a:r>
            <a:endParaRPr lang="nl-NL" dirty="0"/>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df"/><Relationship Id="rId3" Type="http://schemas.openxmlformats.org/officeDocument/2006/relationships/image" Target="../media/image11.pdf"/><Relationship Id="rId7" Type="http://schemas.openxmlformats.org/officeDocument/2006/relationships/image" Target="../media/image15.pdf"/><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9.pdf"/><Relationship Id="rId5" Type="http://schemas.openxmlformats.org/officeDocument/2006/relationships/image" Target="../media/image13.pdf"/><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7.pdf"/><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7"/>
          </p:nvPr>
        </p:nvSpPr>
        <p:spPr/>
        <p:txBody>
          <a:bodyPr/>
          <a:lstStyle/>
          <a:p>
            <a:endParaRPr lang="nl-NL" dirty="0"/>
          </a:p>
        </p:txBody>
      </p:sp>
      <p:sp>
        <p:nvSpPr>
          <p:cNvPr id="3" name="Footer Placeholder 2"/>
          <p:cNvSpPr>
            <a:spLocks noGrp="1"/>
          </p:cNvSpPr>
          <p:nvPr>
            <p:ph type="ftr" sz="quarter" idx="18"/>
          </p:nvPr>
        </p:nvSpPr>
        <p:spPr/>
        <p:txBody>
          <a:bodyPr/>
          <a:lstStyle/>
          <a:p>
            <a:endParaRPr lang="nl-NL" dirty="0"/>
          </a:p>
        </p:txBody>
      </p:sp>
      <p:sp>
        <p:nvSpPr>
          <p:cNvPr id="18" name="Subtitle 17"/>
          <p:cNvSpPr>
            <a:spLocks noGrp="1"/>
          </p:cNvSpPr>
          <p:nvPr>
            <p:ph type="subTitle" idx="1"/>
          </p:nvPr>
        </p:nvSpPr>
        <p:spPr/>
        <p:txBody>
          <a:bodyPr/>
          <a:lstStyle/>
          <a:p>
            <a:endParaRPr lang="en-US"/>
          </a:p>
        </p:txBody>
      </p:sp>
      <p:sp>
        <p:nvSpPr>
          <p:cNvPr id="19" name="Text Placeholder 18"/>
          <p:cNvSpPr>
            <a:spLocks noGrp="1"/>
          </p:cNvSpPr>
          <p:nvPr>
            <p:ph type="body" sz="quarter" idx="21"/>
          </p:nvPr>
        </p:nvSpPr>
        <p:spPr/>
        <p:txBody>
          <a:bodyPr/>
          <a:lstStyle/>
          <a:p>
            <a:endParaRPr lang="en-US"/>
          </a:p>
        </p:txBody>
      </p:sp>
      <p:sp>
        <p:nvSpPr>
          <p:cNvPr id="7" name="Title 6"/>
          <p:cNvSpPr>
            <a:spLocks noGrp="1"/>
          </p:cNvSpPr>
          <p:nvPr>
            <p:ph type="ctrTitle"/>
          </p:nvPr>
        </p:nvSpPr>
        <p:spPr>
          <a:xfrm>
            <a:off x="6554588" y="2024063"/>
            <a:ext cx="5180212" cy="1403350"/>
          </a:xfrm>
        </p:spPr>
        <p:txBody>
          <a:bodyPr>
            <a:normAutofit fontScale="90000"/>
          </a:bodyPr>
          <a:lstStyle/>
          <a:p>
            <a:r>
              <a:rPr lang="en-US" i="1" dirty="0" err="1" smtClean="0"/>
              <a:t>Een</a:t>
            </a:r>
            <a:r>
              <a:rPr lang="en-US" i="1" dirty="0" smtClean="0"/>
              <a:t> </a:t>
            </a:r>
            <a:r>
              <a:rPr lang="en-US" i="1" dirty="0" err="1" smtClean="0"/>
              <a:t>goede</a:t>
            </a:r>
            <a:r>
              <a:rPr lang="en-US" i="1" dirty="0" smtClean="0"/>
              <a:t> </a:t>
            </a:r>
            <a:r>
              <a:rPr lang="en-US" i="1" dirty="0" err="1" smtClean="0"/>
              <a:t>werksfeer</a:t>
            </a:r>
            <a:r>
              <a:rPr lang="en-US" i="1" dirty="0" smtClean="0"/>
              <a:t>,</a:t>
            </a:r>
            <a:r>
              <a:rPr lang="en-US" dirty="0" smtClean="0"/>
              <a:t/>
            </a:r>
            <a:br>
              <a:rPr lang="en-US" dirty="0" smtClean="0"/>
            </a:br>
            <a:r>
              <a:rPr lang="en-US" dirty="0" err="1" smtClean="0"/>
              <a:t>laten</a:t>
            </a:r>
            <a:r>
              <a:rPr lang="en-US" dirty="0" smtClean="0"/>
              <a:t> we </a:t>
            </a:r>
            <a:r>
              <a:rPr lang="en-US" dirty="0" err="1" smtClean="0"/>
              <a:t>dat</a:t>
            </a:r>
            <a:r>
              <a:rPr lang="en-US" dirty="0" smtClean="0"/>
              <a:t> </a:t>
            </a:r>
            <a:r>
              <a:rPr lang="en-US" dirty="0" err="1" smtClean="0"/>
              <a:t>zo</a:t>
            </a:r>
            <a:r>
              <a:rPr lang="en-US" dirty="0" smtClean="0"/>
              <a:t> </a:t>
            </a:r>
            <a:r>
              <a:rPr lang="en-US" dirty="0" err="1" smtClean="0"/>
              <a:t>houden</a:t>
            </a:r>
            <a:r>
              <a:rPr lang="en-US"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10</a:t>
            </a:fld>
            <a:endParaRPr lang="nl-NL" dirty="0"/>
          </a:p>
        </p:txBody>
      </p:sp>
      <p:sp>
        <p:nvSpPr>
          <p:cNvPr id="9" name="Text Placeholder 1"/>
          <p:cNvSpPr>
            <a:spLocks noGrp="1"/>
          </p:cNvSpPr>
          <p:nvPr>
            <p:ph type="body" sz="half" idx="2"/>
          </p:nvPr>
        </p:nvSpPr>
        <p:spPr>
          <a:xfrm>
            <a:off x="635000" y="1052513"/>
            <a:ext cx="5003800" cy="4129087"/>
          </a:xfrm>
          <a:solidFill>
            <a:srgbClr val="75D1B5">
              <a:alpha val="55000"/>
            </a:srgbClr>
          </a:solidFill>
        </p:spPr>
        <p:txBody>
          <a:bodyPr lIns="144000" tIns="144000" rIns="144000" bIns="144000">
            <a:noAutofit/>
          </a:bodyPr>
          <a:lstStyle/>
          <a:p>
            <a:pPr>
              <a:lnSpc>
                <a:spcPts val="1550"/>
              </a:lnSpc>
            </a:pPr>
            <a:r>
              <a:rPr lang="en-US" sz="1400" dirty="0" smtClean="0">
                <a:solidFill>
                  <a:schemeClr val="tx2"/>
                </a:solidFill>
              </a:rPr>
              <a:t>CASUS</a:t>
            </a:r>
          </a:p>
          <a:p>
            <a:pPr>
              <a:lnSpc>
                <a:spcPts val="1550"/>
              </a:lnSpc>
            </a:pPr>
            <a:r>
              <a:rPr lang="en-US" sz="1400" b="1" dirty="0" smtClean="0">
                <a:solidFill>
                  <a:srgbClr val="275937"/>
                </a:solidFill>
              </a:rPr>
              <a:t>De </a:t>
            </a:r>
            <a:r>
              <a:rPr lang="en-US" sz="1400" b="1" dirty="0" err="1" smtClean="0">
                <a:solidFill>
                  <a:srgbClr val="275937"/>
                </a:solidFill>
              </a:rPr>
              <a:t>baliemedewerkster</a:t>
            </a:r>
            <a:r>
              <a:rPr lang="en-US" sz="1400" b="1" dirty="0" smtClean="0">
                <a:solidFill>
                  <a:srgbClr val="275937"/>
                </a:solidFill>
              </a:rPr>
              <a:t> van </a:t>
            </a:r>
            <a:r>
              <a:rPr lang="en-US" sz="1400" b="1" dirty="0" err="1" smtClean="0">
                <a:solidFill>
                  <a:srgbClr val="275937"/>
                </a:solidFill>
              </a:rPr>
              <a:t>een</a:t>
            </a:r>
            <a:r>
              <a:rPr lang="en-US" sz="1400" b="1" dirty="0" smtClean="0">
                <a:solidFill>
                  <a:srgbClr val="275937"/>
                </a:solidFill>
              </a:rPr>
              <a:t> </a:t>
            </a:r>
            <a:r>
              <a:rPr lang="en-US" sz="1400" b="1" dirty="0" err="1" smtClean="0">
                <a:solidFill>
                  <a:srgbClr val="275937"/>
                </a:solidFill>
              </a:rPr>
              <a:t>conferentieoord</a:t>
            </a:r>
            <a:endParaRPr lang="en-US" sz="1400" b="1" dirty="0" smtClean="0">
              <a:solidFill>
                <a:srgbClr val="275937"/>
              </a:solidFill>
            </a:endParaRPr>
          </a:p>
          <a:p>
            <a:pPr>
              <a:lnSpc>
                <a:spcPts val="1550"/>
              </a:lnSpc>
            </a:pPr>
            <a:r>
              <a:rPr lang="en-US" sz="1400" dirty="0" smtClean="0">
                <a:solidFill>
                  <a:srgbClr val="275937"/>
                </a:solidFill>
              </a:rPr>
              <a:t>‘</a:t>
            </a:r>
            <a:r>
              <a:rPr lang="en-US" sz="1400" dirty="0" err="1" smtClean="0">
                <a:solidFill>
                  <a:srgbClr val="275937"/>
                </a:solidFill>
              </a:rPr>
              <a:t>Tussen</a:t>
            </a:r>
            <a:r>
              <a:rPr lang="en-US" sz="1400" dirty="0" smtClean="0">
                <a:solidFill>
                  <a:srgbClr val="275937"/>
                </a:solidFill>
              </a:rPr>
              <a:t> 8 en 9 </a:t>
            </a:r>
            <a:r>
              <a:rPr lang="en-US" sz="1400" dirty="0" err="1" smtClean="0">
                <a:solidFill>
                  <a:srgbClr val="275937"/>
                </a:solidFill>
              </a:rPr>
              <a:t>uur</a:t>
            </a:r>
            <a:r>
              <a:rPr lang="en-US" sz="1400" dirty="0" smtClean="0">
                <a:solidFill>
                  <a:srgbClr val="275937"/>
                </a:solidFill>
              </a:rPr>
              <a:t> is het </a:t>
            </a:r>
            <a:r>
              <a:rPr lang="en-US" sz="1400" dirty="0" err="1" smtClean="0">
                <a:solidFill>
                  <a:srgbClr val="275937"/>
                </a:solidFill>
              </a:rPr>
              <a:t>hier</a:t>
            </a:r>
            <a:r>
              <a:rPr lang="en-US" sz="1400" dirty="0" smtClean="0">
                <a:solidFill>
                  <a:srgbClr val="275937"/>
                </a:solidFill>
              </a:rPr>
              <a:t> </a:t>
            </a:r>
            <a:r>
              <a:rPr lang="en-US" sz="1400" dirty="0" err="1" smtClean="0">
                <a:solidFill>
                  <a:srgbClr val="275937"/>
                </a:solidFill>
              </a:rPr>
              <a:t>spitsuur</a:t>
            </a:r>
            <a:r>
              <a:rPr lang="en-US" sz="1400" dirty="0" smtClean="0">
                <a:solidFill>
                  <a:srgbClr val="275937"/>
                </a:solidFill>
              </a:rPr>
              <a:t> op het </a:t>
            </a:r>
            <a:r>
              <a:rPr lang="en-US" sz="1400" dirty="0" err="1" smtClean="0">
                <a:solidFill>
                  <a:srgbClr val="275937"/>
                </a:solidFill>
              </a:rPr>
              <a:t>conferentieoord</a:t>
            </a:r>
            <a:r>
              <a:rPr lang="en-US" sz="1400" dirty="0" smtClean="0">
                <a:solidFill>
                  <a:srgbClr val="275937"/>
                </a:solidFill>
              </a:rPr>
              <a:t>. </a:t>
            </a:r>
            <a:r>
              <a:rPr lang="en-US" sz="1400" dirty="0" err="1" smtClean="0">
                <a:solidFill>
                  <a:srgbClr val="275937"/>
                </a:solidFill>
              </a:rPr>
              <a:t>Cursisten</a:t>
            </a:r>
            <a:r>
              <a:rPr lang="en-US" sz="1400" dirty="0" smtClean="0">
                <a:solidFill>
                  <a:srgbClr val="275937"/>
                </a:solidFill>
              </a:rPr>
              <a:t> </a:t>
            </a:r>
            <a:r>
              <a:rPr lang="en-US" sz="1400" dirty="0" err="1" smtClean="0">
                <a:solidFill>
                  <a:srgbClr val="275937"/>
                </a:solidFill>
              </a:rPr>
              <a:t>moeten</a:t>
            </a:r>
            <a:r>
              <a:rPr lang="en-US" sz="1400" dirty="0" smtClean="0">
                <a:solidFill>
                  <a:srgbClr val="275937"/>
                </a:solidFill>
              </a:rPr>
              <a:t> de </a:t>
            </a:r>
            <a:r>
              <a:rPr lang="en-US" sz="1400" dirty="0" err="1" smtClean="0">
                <a:solidFill>
                  <a:srgbClr val="275937"/>
                </a:solidFill>
              </a:rPr>
              <a:t>sleutel</a:t>
            </a:r>
            <a:r>
              <a:rPr lang="en-US" sz="1400" dirty="0" smtClean="0">
                <a:solidFill>
                  <a:srgbClr val="275937"/>
                </a:solidFill>
              </a:rPr>
              <a:t> van </a:t>
            </a:r>
            <a:r>
              <a:rPr lang="en-US" sz="1400" dirty="0" err="1" smtClean="0">
                <a:solidFill>
                  <a:srgbClr val="275937"/>
                </a:solidFill>
              </a:rPr>
              <a:t>hun</a:t>
            </a:r>
            <a:r>
              <a:rPr lang="en-US" sz="1400" dirty="0" smtClean="0">
                <a:solidFill>
                  <a:srgbClr val="275937"/>
                </a:solidFill>
              </a:rPr>
              <a:t> </a:t>
            </a:r>
            <a:r>
              <a:rPr lang="en-US" sz="1400" dirty="0" err="1" smtClean="0">
                <a:solidFill>
                  <a:srgbClr val="275937"/>
                </a:solidFill>
              </a:rPr>
              <a:t>kamer</a:t>
            </a:r>
            <a:r>
              <a:rPr lang="en-US" sz="1400" dirty="0" smtClean="0">
                <a:solidFill>
                  <a:srgbClr val="275937"/>
                </a:solidFill>
              </a:rPr>
              <a:t> </a:t>
            </a:r>
            <a:r>
              <a:rPr lang="en-US" sz="1400" dirty="0" err="1" smtClean="0">
                <a:solidFill>
                  <a:srgbClr val="275937"/>
                </a:solidFill>
              </a:rPr>
              <a:t>inleveren</a:t>
            </a:r>
            <a:r>
              <a:rPr lang="en-US" sz="1400" dirty="0" smtClean="0">
                <a:solidFill>
                  <a:srgbClr val="275937"/>
                </a:solidFill>
              </a:rPr>
              <a:t>, </a:t>
            </a:r>
            <a:r>
              <a:rPr lang="en-US" sz="1400" dirty="0" err="1" smtClean="0">
                <a:solidFill>
                  <a:srgbClr val="275937"/>
                </a:solidFill>
              </a:rPr>
              <a:t>betalen</a:t>
            </a:r>
            <a:r>
              <a:rPr lang="en-US" sz="1400" dirty="0" smtClean="0">
                <a:solidFill>
                  <a:srgbClr val="275937"/>
                </a:solidFill>
              </a:rPr>
              <a:t>, </a:t>
            </a:r>
            <a:r>
              <a:rPr lang="en-US" sz="1400" dirty="0" err="1" smtClean="0">
                <a:solidFill>
                  <a:srgbClr val="275937"/>
                </a:solidFill>
              </a:rPr>
              <a:t>hun</a:t>
            </a:r>
            <a:r>
              <a:rPr lang="en-US" sz="1400" dirty="0" smtClean="0">
                <a:solidFill>
                  <a:srgbClr val="275937"/>
                </a:solidFill>
              </a:rPr>
              <a:t> </a:t>
            </a:r>
            <a:r>
              <a:rPr lang="en-US" sz="1400" dirty="0" err="1" smtClean="0">
                <a:solidFill>
                  <a:srgbClr val="275937"/>
                </a:solidFill>
              </a:rPr>
              <a:t>bagage</a:t>
            </a:r>
            <a:r>
              <a:rPr lang="en-US" sz="1400" dirty="0" smtClean="0">
                <a:solidFill>
                  <a:srgbClr val="275937"/>
                </a:solidFill>
              </a:rPr>
              <a:t> </a:t>
            </a:r>
            <a:r>
              <a:rPr lang="en-US" sz="1400" dirty="0" err="1" smtClean="0">
                <a:solidFill>
                  <a:srgbClr val="275937"/>
                </a:solidFill>
              </a:rPr>
              <a:t>uit</a:t>
            </a:r>
            <a:r>
              <a:rPr lang="en-US" sz="1400" dirty="0" smtClean="0">
                <a:solidFill>
                  <a:srgbClr val="275937"/>
                </a:solidFill>
              </a:rPr>
              <a:t> de </a:t>
            </a:r>
            <a:r>
              <a:rPr lang="en-US" sz="1400" dirty="0" err="1" smtClean="0">
                <a:solidFill>
                  <a:srgbClr val="275937"/>
                </a:solidFill>
              </a:rPr>
              <a:t>kamers</a:t>
            </a:r>
            <a:r>
              <a:rPr lang="en-US" sz="1400" dirty="0" smtClean="0">
                <a:solidFill>
                  <a:srgbClr val="275937"/>
                </a:solidFill>
              </a:rPr>
              <a:t> </a:t>
            </a:r>
            <a:r>
              <a:rPr lang="en-US" sz="1400" dirty="0" err="1" smtClean="0">
                <a:solidFill>
                  <a:srgbClr val="275937"/>
                </a:solidFill>
              </a:rPr>
              <a:t>halen</a:t>
            </a:r>
            <a:r>
              <a:rPr lang="en-US" sz="1400" dirty="0" smtClean="0">
                <a:solidFill>
                  <a:srgbClr val="275937"/>
                </a:solidFill>
              </a:rPr>
              <a:t> en </a:t>
            </a:r>
            <a:r>
              <a:rPr lang="en-US" sz="1400" dirty="0" err="1" smtClean="0">
                <a:solidFill>
                  <a:srgbClr val="275937"/>
                </a:solidFill>
              </a:rPr>
              <a:t>naar</a:t>
            </a:r>
            <a:r>
              <a:rPr lang="en-US" sz="1400" dirty="0" smtClean="0">
                <a:solidFill>
                  <a:srgbClr val="275937"/>
                </a:solidFill>
              </a:rPr>
              <a:t> </a:t>
            </a:r>
            <a:r>
              <a:rPr lang="en-US" sz="1400" dirty="0" err="1" smtClean="0">
                <a:solidFill>
                  <a:srgbClr val="275937"/>
                </a:solidFill>
              </a:rPr>
              <a:t>hun</a:t>
            </a:r>
            <a:r>
              <a:rPr lang="en-US" sz="1400" dirty="0" smtClean="0">
                <a:solidFill>
                  <a:srgbClr val="275937"/>
                </a:solidFill>
              </a:rPr>
              <a:t> auto </a:t>
            </a:r>
            <a:r>
              <a:rPr lang="en-US" sz="1400" dirty="0" err="1" smtClean="0">
                <a:solidFill>
                  <a:srgbClr val="275937"/>
                </a:solidFill>
              </a:rPr>
              <a:t>brengen</a:t>
            </a:r>
            <a:r>
              <a:rPr lang="en-US" sz="1400" dirty="0" smtClean="0">
                <a:solidFill>
                  <a:srgbClr val="275937"/>
                </a:solidFill>
              </a:rPr>
              <a:t> of </a:t>
            </a:r>
            <a:r>
              <a:rPr lang="en-US" sz="1400" dirty="0" err="1" smtClean="0">
                <a:solidFill>
                  <a:srgbClr val="275937"/>
                </a:solidFill>
              </a:rPr>
              <a:t>meenemen</a:t>
            </a:r>
            <a:r>
              <a:rPr lang="en-US" sz="1400" dirty="0" smtClean="0">
                <a:solidFill>
                  <a:srgbClr val="275937"/>
                </a:solidFill>
              </a:rPr>
              <a:t> </a:t>
            </a:r>
            <a:r>
              <a:rPr lang="en-US" sz="1400" dirty="0" err="1" smtClean="0">
                <a:solidFill>
                  <a:srgbClr val="275937"/>
                </a:solidFill>
              </a:rPr>
              <a:t>naar</a:t>
            </a:r>
            <a:r>
              <a:rPr lang="en-US" sz="1400" dirty="0" smtClean="0">
                <a:solidFill>
                  <a:srgbClr val="275937"/>
                </a:solidFill>
              </a:rPr>
              <a:t> de </a:t>
            </a:r>
            <a:r>
              <a:rPr lang="en-US" sz="1400" dirty="0" err="1" smtClean="0">
                <a:solidFill>
                  <a:srgbClr val="275937"/>
                </a:solidFill>
              </a:rPr>
              <a:t>cursusruimte</a:t>
            </a:r>
            <a:r>
              <a:rPr lang="en-US" sz="1400" dirty="0" smtClean="0">
                <a:solidFill>
                  <a:srgbClr val="275937"/>
                </a:solidFill>
              </a:rPr>
              <a:t>. </a:t>
            </a:r>
            <a:r>
              <a:rPr lang="en-US" sz="1400" dirty="0" err="1" smtClean="0">
                <a:solidFill>
                  <a:srgbClr val="275937"/>
                </a:solidFill>
              </a:rPr>
              <a:t>Daarover</a:t>
            </a:r>
            <a:r>
              <a:rPr lang="en-US" sz="1400" dirty="0" smtClean="0">
                <a:solidFill>
                  <a:srgbClr val="275937"/>
                </a:solidFill>
              </a:rPr>
              <a:t> </a:t>
            </a:r>
            <a:r>
              <a:rPr lang="en-US" sz="1400" dirty="0" err="1" smtClean="0">
                <a:solidFill>
                  <a:srgbClr val="275937"/>
                </a:solidFill>
              </a:rPr>
              <a:t>gaan</a:t>
            </a:r>
            <a:r>
              <a:rPr lang="en-US" sz="1400" dirty="0" smtClean="0">
                <a:solidFill>
                  <a:srgbClr val="275937"/>
                </a:solidFill>
              </a:rPr>
              <a:t> </a:t>
            </a:r>
            <a:br>
              <a:rPr lang="en-US" sz="1400" dirty="0" smtClean="0">
                <a:solidFill>
                  <a:srgbClr val="275937"/>
                </a:solidFill>
              </a:rPr>
            </a:br>
            <a:r>
              <a:rPr lang="en-US" sz="1400" dirty="0" err="1" smtClean="0">
                <a:solidFill>
                  <a:srgbClr val="275937"/>
                </a:solidFill>
              </a:rPr>
              <a:t>zij</a:t>
            </a:r>
            <a:r>
              <a:rPr lang="en-US" sz="1400" dirty="0" smtClean="0">
                <a:solidFill>
                  <a:srgbClr val="275937"/>
                </a:solidFill>
              </a:rPr>
              <a:t> </a:t>
            </a:r>
            <a:r>
              <a:rPr lang="en-US" sz="1400" dirty="0" err="1" smtClean="0">
                <a:solidFill>
                  <a:srgbClr val="275937"/>
                </a:solidFill>
              </a:rPr>
              <a:t>nogal</a:t>
            </a:r>
            <a:r>
              <a:rPr lang="en-US" sz="1400" dirty="0" smtClean="0">
                <a:solidFill>
                  <a:srgbClr val="275937"/>
                </a:solidFill>
              </a:rPr>
              <a:t> </a:t>
            </a:r>
            <a:r>
              <a:rPr lang="en-US" sz="1400" dirty="0" err="1" smtClean="0">
                <a:solidFill>
                  <a:srgbClr val="275937"/>
                </a:solidFill>
              </a:rPr>
              <a:t>eens</a:t>
            </a:r>
            <a:r>
              <a:rPr lang="en-US" sz="1400" dirty="0" smtClean="0">
                <a:solidFill>
                  <a:srgbClr val="275937"/>
                </a:solidFill>
              </a:rPr>
              <a:t> in </a:t>
            </a:r>
            <a:r>
              <a:rPr lang="en-US" sz="1400" dirty="0" err="1" smtClean="0">
                <a:solidFill>
                  <a:srgbClr val="275937"/>
                </a:solidFill>
              </a:rPr>
              <a:t>discussie</a:t>
            </a:r>
            <a:r>
              <a:rPr lang="en-US" sz="1400" dirty="0" smtClean="0">
                <a:solidFill>
                  <a:srgbClr val="275937"/>
                </a:solidFill>
              </a:rPr>
              <a:t> met </a:t>
            </a:r>
            <a:r>
              <a:rPr lang="en-US" sz="1400" dirty="0" err="1" smtClean="0">
                <a:solidFill>
                  <a:srgbClr val="275937"/>
                </a:solidFill>
              </a:rPr>
              <a:t>mij</a:t>
            </a:r>
            <a:r>
              <a:rPr lang="en-US" sz="1400" dirty="0" smtClean="0">
                <a:solidFill>
                  <a:srgbClr val="275937"/>
                </a:solidFill>
              </a:rPr>
              <a:t> </a:t>
            </a:r>
            <a:r>
              <a:rPr lang="en-US" sz="1400" dirty="0" err="1" smtClean="0">
                <a:solidFill>
                  <a:srgbClr val="275937"/>
                </a:solidFill>
              </a:rPr>
              <a:t>als</a:t>
            </a:r>
            <a:r>
              <a:rPr lang="en-US" sz="1400" dirty="0" smtClean="0">
                <a:solidFill>
                  <a:srgbClr val="275937"/>
                </a:solidFill>
              </a:rPr>
              <a:t> </a:t>
            </a:r>
            <a:r>
              <a:rPr lang="en-US" sz="1400" dirty="0" err="1" smtClean="0">
                <a:solidFill>
                  <a:srgbClr val="275937"/>
                </a:solidFill>
              </a:rPr>
              <a:t>baliemedewerker</a:t>
            </a:r>
            <a:r>
              <a:rPr lang="en-US" sz="1400" dirty="0" smtClean="0">
                <a:solidFill>
                  <a:srgbClr val="275937"/>
                </a:solidFill>
              </a:rPr>
              <a:t>, </a:t>
            </a:r>
            <a:r>
              <a:rPr lang="en-US" sz="1400" dirty="0" err="1" smtClean="0">
                <a:solidFill>
                  <a:srgbClr val="275937"/>
                </a:solidFill>
              </a:rPr>
              <a:t>dat</a:t>
            </a:r>
            <a:r>
              <a:rPr lang="en-US" sz="1400" dirty="0" smtClean="0">
                <a:solidFill>
                  <a:srgbClr val="275937"/>
                </a:solidFill>
              </a:rPr>
              <a:t> </a:t>
            </a:r>
            <a:r>
              <a:rPr lang="en-US" sz="1400" dirty="0" err="1" smtClean="0">
                <a:solidFill>
                  <a:srgbClr val="275937"/>
                </a:solidFill>
              </a:rPr>
              <a:t>kost</a:t>
            </a:r>
            <a:r>
              <a:rPr lang="en-US" sz="1400" dirty="0" smtClean="0">
                <a:solidFill>
                  <a:srgbClr val="275937"/>
                </a:solidFill>
              </a:rPr>
              <a:t> </a:t>
            </a:r>
            <a:r>
              <a:rPr lang="en-US" sz="1400" dirty="0" err="1" smtClean="0">
                <a:solidFill>
                  <a:srgbClr val="275937"/>
                </a:solidFill>
              </a:rPr>
              <a:t>tijd</a:t>
            </a:r>
            <a:r>
              <a:rPr lang="en-US" sz="1400" dirty="0" smtClean="0">
                <a:solidFill>
                  <a:srgbClr val="275937"/>
                </a:solidFill>
              </a:rPr>
              <a:t> die </a:t>
            </a:r>
            <a:r>
              <a:rPr lang="en-US" sz="1400" dirty="0" err="1" smtClean="0">
                <a:solidFill>
                  <a:srgbClr val="275937"/>
                </a:solidFill>
              </a:rPr>
              <a:t>ik</a:t>
            </a:r>
            <a:r>
              <a:rPr lang="en-US" sz="1400" dirty="0" smtClean="0">
                <a:solidFill>
                  <a:srgbClr val="275937"/>
                </a:solidFill>
              </a:rPr>
              <a:t> </a:t>
            </a:r>
            <a:r>
              <a:rPr lang="en-US" sz="1400" dirty="0" err="1" smtClean="0">
                <a:solidFill>
                  <a:srgbClr val="275937"/>
                </a:solidFill>
              </a:rPr>
              <a:t>niet</a:t>
            </a:r>
            <a:r>
              <a:rPr lang="en-US" sz="1400" dirty="0" smtClean="0">
                <a:solidFill>
                  <a:srgbClr val="275937"/>
                </a:solidFill>
              </a:rPr>
              <a:t> </a:t>
            </a:r>
            <a:r>
              <a:rPr lang="en-US" sz="1400" dirty="0" err="1" smtClean="0">
                <a:solidFill>
                  <a:srgbClr val="275937"/>
                </a:solidFill>
              </a:rPr>
              <a:t>heb</a:t>
            </a:r>
            <a:r>
              <a:rPr lang="en-US" sz="1400" dirty="0" smtClean="0">
                <a:solidFill>
                  <a:srgbClr val="275937"/>
                </a:solidFill>
              </a:rPr>
              <a:t>. De </a:t>
            </a:r>
            <a:r>
              <a:rPr lang="en-US" sz="1400" dirty="0" err="1" smtClean="0">
                <a:solidFill>
                  <a:srgbClr val="275937"/>
                </a:solidFill>
              </a:rPr>
              <a:t>afspraak</a:t>
            </a:r>
            <a:r>
              <a:rPr lang="en-US" sz="1400" dirty="0" smtClean="0">
                <a:solidFill>
                  <a:srgbClr val="275937"/>
                </a:solidFill>
              </a:rPr>
              <a:t> is </a:t>
            </a:r>
            <a:r>
              <a:rPr lang="en-US" sz="1400" dirty="0" err="1" smtClean="0">
                <a:solidFill>
                  <a:srgbClr val="275937"/>
                </a:solidFill>
              </a:rPr>
              <a:t>dat</a:t>
            </a:r>
            <a:r>
              <a:rPr lang="en-US" sz="1400" dirty="0" smtClean="0">
                <a:solidFill>
                  <a:srgbClr val="275937"/>
                </a:solidFill>
              </a:rPr>
              <a:t> </a:t>
            </a:r>
            <a:r>
              <a:rPr lang="en-US" sz="1400" dirty="0" err="1" smtClean="0">
                <a:solidFill>
                  <a:srgbClr val="275937"/>
                </a:solidFill>
              </a:rPr>
              <a:t>collega’s</a:t>
            </a:r>
            <a:r>
              <a:rPr lang="en-US" sz="1400" dirty="0" smtClean="0">
                <a:solidFill>
                  <a:srgbClr val="275937"/>
                </a:solidFill>
              </a:rPr>
              <a:t> op </a:t>
            </a:r>
            <a:r>
              <a:rPr lang="en-US" sz="1400" dirty="0" err="1" smtClean="0">
                <a:solidFill>
                  <a:srgbClr val="275937"/>
                </a:solidFill>
              </a:rPr>
              <a:t>zo’n</a:t>
            </a:r>
            <a:r>
              <a:rPr lang="en-US" sz="1400" dirty="0" smtClean="0">
                <a:solidFill>
                  <a:srgbClr val="275937"/>
                </a:solidFill>
              </a:rPr>
              <a:t> moment </a:t>
            </a:r>
            <a:r>
              <a:rPr lang="en-US" sz="1400" dirty="0" err="1" smtClean="0">
                <a:solidFill>
                  <a:srgbClr val="275937"/>
                </a:solidFill>
              </a:rPr>
              <a:t>inspringen</a:t>
            </a:r>
            <a:r>
              <a:rPr lang="en-US" sz="1400" dirty="0" smtClean="0">
                <a:solidFill>
                  <a:srgbClr val="275937"/>
                </a:solidFill>
              </a:rPr>
              <a:t>. </a:t>
            </a:r>
            <a:r>
              <a:rPr lang="en-US" sz="1400" dirty="0" err="1" smtClean="0">
                <a:solidFill>
                  <a:srgbClr val="275937"/>
                </a:solidFill>
              </a:rPr>
              <a:t>Dat</a:t>
            </a:r>
            <a:r>
              <a:rPr lang="en-US" sz="1400" dirty="0" smtClean="0">
                <a:solidFill>
                  <a:srgbClr val="275937"/>
                </a:solidFill>
              </a:rPr>
              <a:t> </a:t>
            </a:r>
            <a:r>
              <a:rPr lang="en-US" sz="1400" dirty="0" err="1" smtClean="0">
                <a:solidFill>
                  <a:srgbClr val="275937"/>
                </a:solidFill>
              </a:rPr>
              <a:t>doen</a:t>
            </a:r>
            <a:r>
              <a:rPr lang="en-US" sz="1400" dirty="0" smtClean="0">
                <a:solidFill>
                  <a:srgbClr val="275937"/>
                </a:solidFill>
              </a:rPr>
              <a:t> </a:t>
            </a:r>
            <a:r>
              <a:rPr lang="en-US" sz="1400" dirty="0" err="1" smtClean="0">
                <a:solidFill>
                  <a:srgbClr val="275937"/>
                </a:solidFill>
              </a:rPr>
              <a:t>ze</a:t>
            </a:r>
            <a:r>
              <a:rPr lang="en-US" sz="1400" dirty="0" smtClean="0">
                <a:solidFill>
                  <a:srgbClr val="275937"/>
                </a:solidFill>
              </a:rPr>
              <a:t> </a:t>
            </a:r>
            <a:r>
              <a:rPr lang="en-US" sz="1400" dirty="0" err="1" smtClean="0">
                <a:solidFill>
                  <a:srgbClr val="275937"/>
                </a:solidFill>
              </a:rPr>
              <a:t>ook</a:t>
            </a:r>
            <a:r>
              <a:rPr lang="en-US" sz="1400" dirty="0" smtClean="0">
                <a:solidFill>
                  <a:srgbClr val="275937"/>
                </a:solidFill>
              </a:rPr>
              <a:t>. </a:t>
            </a:r>
            <a:r>
              <a:rPr lang="en-US" sz="1400" dirty="0" err="1" smtClean="0">
                <a:solidFill>
                  <a:srgbClr val="275937"/>
                </a:solidFill>
              </a:rPr>
              <a:t>Maar</a:t>
            </a:r>
            <a:r>
              <a:rPr lang="en-US" sz="1400" dirty="0" smtClean="0">
                <a:solidFill>
                  <a:srgbClr val="275937"/>
                </a:solidFill>
              </a:rPr>
              <a:t> </a:t>
            </a:r>
            <a:r>
              <a:rPr lang="en-US" sz="1400" dirty="0" err="1" smtClean="0">
                <a:solidFill>
                  <a:srgbClr val="275937"/>
                </a:solidFill>
              </a:rPr>
              <a:t>als</a:t>
            </a:r>
            <a:r>
              <a:rPr lang="en-US" sz="1400" dirty="0" smtClean="0">
                <a:solidFill>
                  <a:srgbClr val="275937"/>
                </a:solidFill>
              </a:rPr>
              <a:t> </a:t>
            </a:r>
            <a:r>
              <a:rPr lang="en-US" sz="1400" dirty="0" err="1" smtClean="0">
                <a:solidFill>
                  <a:srgbClr val="275937"/>
                </a:solidFill>
              </a:rPr>
              <a:t>onze</a:t>
            </a:r>
            <a:r>
              <a:rPr lang="en-US" sz="1400" dirty="0" smtClean="0">
                <a:solidFill>
                  <a:srgbClr val="275937"/>
                </a:solidFill>
              </a:rPr>
              <a:t> manager </a:t>
            </a:r>
            <a:r>
              <a:rPr lang="en-US" sz="1400" dirty="0" err="1" smtClean="0">
                <a:solidFill>
                  <a:srgbClr val="275937"/>
                </a:solidFill>
              </a:rPr>
              <a:t>dan</a:t>
            </a:r>
            <a:r>
              <a:rPr lang="en-US" sz="1400" dirty="0" smtClean="0">
                <a:solidFill>
                  <a:srgbClr val="275937"/>
                </a:solidFill>
              </a:rPr>
              <a:t> op </a:t>
            </a:r>
            <a:r>
              <a:rPr lang="en-US" sz="1400" dirty="0" err="1" smtClean="0">
                <a:solidFill>
                  <a:srgbClr val="275937"/>
                </a:solidFill>
              </a:rPr>
              <a:t>mij</a:t>
            </a:r>
            <a:r>
              <a:rPr lang="en-US" sz="1400" dirty="0" smtClean="0">
                <a:solidFill>
                  <a:srgbClr val="275937"/>
                </a:solidFill>
              </a:rPr>
              <a:t> </a:t>
            </a:r>
            <a:r>
              <a:rPr lang="en-US" sz="1400" dirty="0" err="1" smtClean="0">
                <a:solidFill>
                  <a:srgbClr val="275937"/>
                </a:solidFill>
              </a:rPr>
              <a:t>loopt</a:t>
            </a:r>
            <a:r>
              <a:rPr lang="en-US" sz="1400" dirty="0" smtClean="0">
                <a:solidFill>
                  <a:srgbClr val="275937"/>
                </a:solidFill>
              </a:rPr>
              <a:t> </a:t>
            </a:r>
            <a:r>
              <a:rPr lang="en-US" sz="1400" dirty="0" err="1" smtClean="0">
                <a:solidFill>
                  <a:srgbClr val="275937"/>
                </a:solidFill>
              </a:rPr>
              <a:t>te</a:t>
            </a:r>
            <a:r>
              <a:rPr lang="en-US" sz="1400" dirty="0" smtClean="0">
                <a:solidFill>
                  <a:srgbClr val="275937"/>
                </a:solidFill>
              </a:rPr>
              <a:t> </a:t>
            </a:r>
            <a:r>
              <a:rPr lang="en-US" sz="1400" dirty="0" err="1" smtClean="0">
                <a:solidFill>
                  <a:srgbClr val="275937"/>
                </a:solidFill>
              </a:rPr>
              <a:t>schelden</a:t>
            </a:r>
            <a:r>
              <a:rPr lang="en-US" sz="1400" dirty="0" smtClean="0">
                <a:solidFill>
                  <a:srgbClr val="275937"/>
                </a:solidFill>
              </a:rPr>
              <a:t> </a:t>
            </a:r>
            <a:r>
              <a:rPr lang="en-US" sz="1400" dirty="0" err="1" smtClean="0">
                <a:solidFill>
                  <a:srgbClr val="275937"/>
                </a:solidFill>
              </a:rPr>
              <a:t>dat</a:t>
            </a:r>
            <a:r>
              <a:rPr lang="en-US" sz="1400" dirty="0" smtClean="0">
                <a:solidFill>
                  <a:srgbClr val="275937"/>
                </a:solidFill>
              </a:rPr>
              <a:t> </a:t>
            </a:r>
            <a:r>
              <a:rPr lang="en-US" sz="1400" dirty="0" err="1" smtClean="0">
                <a:solidFill>
                  <a:srgbClr val="275937"/>
                </a:solidFill>
              </a:rPr>
              <a:t>ik</a:t>
            </a:r>
            <a:r>
              <a:rPr lang="en-US" sz="1400" dirty="0" smtClean="0">
                <a:solidFill>
                  <a:srgbClr val="275937"/>
                </a:solidFill>
              </a:rPr>
              <a:t> </a:t>
            </a:r>
            <a:r>
              <a:rPr lang="en-US" sz="1400" dirty="0" err="1" smtClean="0">
                <a:solidFill>
                  <a:srgbClr val="275937"/>
                </a:solidFill>
              </a:rPr>
              <a:t>mijn</a:t>
            </a:r>
            <a:r>
              <a:rPr lang="en-US" sz="1400" dirty="0" smtClean="0">
                <a:solidFill>
                  <a:srgbClr val="275937"/>
                </a:solidFill>
              </a:rPr>
              <a:t> </a:t>
            </a:r>
            <a:r>
              <a:rPr lang="en-US" sz="1400" dirty="0" err="1" smtClean="0">
                <a:solidFill>
                  <a:srgbClr val="275937"/>
                </a:solidFill>
              </a:rPr>
              <a:t>collega’s</a:t>
            </a:r>
            <a:r>
              <a:rPr lang="en-US" sz="1400" dirty="0" smtClean="0">
                <a:solidFill>
                  <a:srgbClr val="275937"/>
                </a:solidFill>
              </a:rPr>
              <a:t> van het </a:t>
            </a:r>
            <a:r>
              <a:rPr lang="en-US" sz="1400" dirty="0" err="1" smtClean="0">
                <a:solidFill>
                  <a:srgbClr val="275937"/>
                </a:solidFill>
              </a:rPr>
              <a:t>werk</a:t>
            </a:r>
            <a:r>
              <a:rPr lang="en-US" sz="1400" dirty="0" smtClean="0">
                <a:solidFill>
                  <a:srgbClr val="275937"/>
                </a:solidFill>
              </a:rPr>
              <a:t> </a:t>
            </a:r>
            <a:r>
              <a:rPr lang="en-US" sz="1400" dirty="0" err="1" smtClean="0">
                <a:solidFill>
                  <a:srgbClr val="275937"/>
                </a:solidFill>
              </a:rPr>
              <a:t>houd</a:t>
            </a:r>
            <a:r>
              <a:rPr lang="en-US" sz="1400" dirty="0" smtClean="0">
                <a:solidFill>
                  <a:srgbClr val="275937"/>
                </a:solidFill>
              </a:rPr>
              <a:t>, </a:t>
            </a:r>
            <a:r>
              <a:rPr lang="en-US" sz="1400" dirty="0" err="1" smtClean="0">
                <a:solidFill>
                  <a:srgbClr val="275937"/>
                </a:solidFill>
              </a:rPr>
              <a:t>zijn</a:t>
            </a:r>
            <a:r>
              <a:rPr lang="en-US" sz="1400" dirty="0" smtClean="0">
                <a:solidFill>
                  <a:srgbClr val="275937"/>
                </a:solidFill>
              </a:rPr>
              <a:t> </a:t>
            </a:r>
            <a:r>
              <a:rPr lang="en-US" sz="1400" dirty="0" err="1" smtClean="0">
                <a:solidFill>
                  <a:srgbClr val="275937"/>
                </a:solidFill>
              </a:rPr>
              <a:t>ze</a:t>
            </a:r>
            <a:r>
              <a:rPr lang="en-US" sz="1400" dirty="0" smtClean="0">
                <a:solidFill>
                  <a:srgbClr val="275937"/>
                </a:solidFill>
              </a:rPr>
              <a:t> </a:t>
            </a:r>
            <a:r>
              <a:rPr lang="en-US" sz="1400" dirty="0" err="1" smtClean="0">
                <a:solidFill>
                  <a:srgbClr val="275937"/>
                </a:solidFill>
              </a:rPr>
              <a:t>weg</a:t>
            </a:r>
            <a:r>
              <a:rPr lang="en-US" sz="1400" dirty="0" smtClean="0">
                <a:solidFill>
                  <a:srgbClr val="275937"/>
                </a:solidFill>
              </a:rPr>
              <a:t>. Dan </a:t>
            </a:r>
            <a:r>
              <a:rPr lang="en-US" sz="1400" dirty="0" err="1" smtClean="0">
                <a:solidFill>
                  <a:srgbClr val="275937"/>
                </a:solidFill>
              </a:rPr>
              <a:t>houden</a:t>
            </a:r>
            <a:r>
              <a:rPr lang="en-US" sz="1400" dirty="0" smtClean="0">
                <a:solidFill>
                  <a:srgbClr val="275937"/>
                </a:solidFill>
              </a:rPr>
              <a:t> </a:t>
            </a:r>
            <a:r>
              <a:rPr lang="en-US" sz="1400" dirty="0" err="1" smtClean="0">
                <a:solidFill>
                  <a:srgbClr val="275937"/>
                </a:solidFill>
              </a:rPr>
              <a:t>ze</a:t>
            </a:r>
            <a:r>
              <a:rPr lang="en-US" sz="1400" dirty="0" smtClean="0">
                <a:solidFill>
                  <a:srgbClr val="275937"/>
                </a:solidFill>
              </a:rPr>
              <a:t> </a:t>
            </a:r>
            <a:r>
              <a:rPr lang="en-US" sz="1400" dirty="0" err="1" smtClean="0">
                <a:solidFill>
                  <a:srgbClr val="275937"/>
                </a:solidFill>
              </a:rPr>
              <a:t>hun</a:t>
            </a:r>
            <a:r>
              <a:rPr lang="en-US" sz="1400" dirty="0" smtClean="0">
                <a:solidFill>
                  <a:srgbClr val="275937"/>
                </a:solidFill>
              </a:rPr>
              <a:t> </a:t>
            </a:r>
            <a:r>
              <a:rPr lang="en-US" sz="1400" dirty="0" err="1" smtClean="0">
                <a:solidFill>
                  <a:srgbClr val="275937"/>
                </a:solidFill>
              </a:rPr>
              <a:t>mond</a:t>
            </a:r>
            <a:r>
              <a:rPr lang="en-US" sz="1400" dirty="0" smtClean="0">
                <a:solidFill>
                  <a:srgbClr val="275937"/>
                </a:solidFill>
              </a:rPr>
              <a:t> en </a:t>
            </a:r>
            <a:r>
              <a:rPr lang="en-US" sz="1400" dirty="0" err="1" smtClean="0">
                <a:solidFill>
                  <a:srgbClr val="275937"/>
                </a:solidFill>
              </a:rPr>
              <a:t>laten</a:t>
            </a:r>
            <a:r>
              <a:rPr lang="en-US" sz="1400" dirty="0" smtClean="0">
                <a:solidFill>
                  <a:srgbClr val="275937"/>
                </a:solidFill>
              </a:rPr>
              <a:t> </a:t>
            </a:r>
            <a:r>
              <a:rPr lang="en-US" sz="1400" dirty="0" err="1" smtClean="0">
                <a:solidFill>
                  <a:srgbClr val="275937"/>
                </a:solidFill>
              </a:rPr>
              <a:t>ze</a:t>
            </a:r>
            <a:r>
              <a:rPr lang="en-US" sz="1400" dirty="0" smtClean="0">
                <a:solidFill>
                  <a:srgbClr val="275937"/>
                </a:solidFill>
              </a:rPr>
              <a:t> </a:t>
            </a:r>
            <a:r>
              <a:rPr lang="en-US" sz="1400" dirty="0" err="1" smtClean="0">
                <a:solidFill>
                  <a:srgbClr val="275937"/>
                </a:solidFill>
              </a:rPr>
              <a:t>mij</a:t>
            </a:r>
            <a:r>
              <a:rPr lang="en-US" sz="1400" dirty="0" smtClean="0">
                <a:solidFill>
                  <a:srgbClr val="275937"/>
                </a:solidFill>
              </a:rPr>
              <a:t> </a:t>
            </a:r>
            <a:r>
              <a:rPr lang="en-US" sz="1400" dirty="0" err="1" smtClean="0">
                <a:solidFill>
                  <a:srgbClr val="275937"/>
                </a:solidFill>
              </a:rPr>
              <a:t>uitleggen</a:t>
            </a:r>
            <a:r>
              <a:rPr lang="en-US" sz="1400" dirty="0" smtClean="0">
                <a:solidFill>
                  <a:srgbClr val="275937"/>
                </a:solidFill>
              </a:rPr>
              <a:t> </a:t>
            </a:r>
            <a:r>
              <a:rPr lang="en-US" sz="1400" dirty="0" err="1" smtClean="0">
                <a:solidFill>
                  <a:srgbClr val="275937"/>
                </a:solidFill>
              </a:rPr>
              <a:t>dat</a:t>
            </a:r>
            <a:r>
              <a:rPr lang="en-US" sz="1400" dirty="0" smtClean="0">
                <a:solidFill>
                  <a:srgbClr val="275937"/>
                </a:solidFill>
              </a:rPr>
              <a:t> </a:t>
            </a:r>
            <a:r>
              <a:rPr lang="en-US" sz="1400" dirty="0" err="1" smtClean="0">
                <a:solidFill>
                  <a:srgbClr val="275937"/>
                </a:solidFill>
              </a:rPr>
              <a:t>dit</a:t>
            </a:r>
            <a:r>
              <a:rPr lang="en-US" sz="1400" dirty="0" smtClean="0">
                <a:solidFill>
                  <a:srgbClr val="275937"/>
                </a:solidFill>
              </a:rPr>
              <a:t> de </a:t>
            </a:r>
            <a:r>
              <a:rPr lang="en-US" sz="1400" dirty="0" err="1" smtClean="0">
                <a:solidFill>
                  <a:srgbClr val="275937"/>
                </a:solidFill>
              </a:rPr>
              <a:t>afspraak</a:t>
            </a:r>
            <a:r>
              <a:rPr lang="en-US" sz="1400" dirty="0" smtClean="0">
                <a:solidFill>
                  <a:srgbClr val="275937"/>
                </a:solidFill>
              </a:rPr>
              <a:t> is. </a:t>
            </a:r>
            <a:br>
              <a:rPr lang="en-US" sz="1400" dirty="0" smtClean="0">
                <a:solidFill>
                  <a:srgbClr val="275937"/>
                </a:solidFill>
              </a:rPr>
            </a:br>
            <a:r>
              <a:rPr lang="en-US" sz="1400" dirty="0" err="1" smtClean="0">
                <a:solidFill>
                  <a:srgbClr val="275937"/>
                </a:solidFill>
              </a:rPr>
              <a:t>Ze</a:t>
            </a:r>
            <a:r>
              <a:rPr lang="en-US" sz="1400" dirty="0" smtClean="0">
                <a:solidFill>
                  <a:srgbClr val="275937"/>
                </a:solidFill>
              </a:rPr>
              <a:t> </a:t>
            </a:r>
            <a:r>
              <a:rPr lang="en-US" sz="1400" dirty="0" err="1" smtClean="0">
                <a:solidFill>
                  <a:srgbClr val="275937"/>
                </a:solidFill>
              </a:rPr>
              <a:t>zeggen</a:t>
            </a:r>
            <a:r>
              <a:rPr lang="en-US" sz="1400" dirty="0" smtClean="0">
                <a:solidFill>
                  <a:srgbClr val="275937"/>
                </a:solidFill>
              </a:rPr>
              <a:t> </a:t>
            </a:r>
            <a:r>
              <a:rPr lang="en-US" sz="1400" dirty="0" err="1" smtClean="0">
                <a:solidFill>
                  <a:srgbClr val="275937"/>
                </a:solidFill>
              </a:rPr>
              <a:t>er</a:t>
            </a:r>
            <a:r>
              <a:rPr lang="en-US" sz="1400" dirty="0" smtClean="0">
                <a:solidFill>
                  <a:srgbClr val="275937"/>
                </a:solidFill>
              </a:rPr>
              <a:t> </a:t>
            </a:r>
            <a:r>
              <a:rPr lang="en-US" sz="1400" dirty="0" err="1" smtClean="0">
                <a:solidFill>
                  <a:srgbClr val="275937"/>
                </a:solidFill>
              </a:rPr>
              <a:t>bovendien</a:t>
            </a:r>
            <a:r>
              <a:rPr lang="en-US" sz="1400" dirty="0" smtClean="0">
                <a:solidFill>
                  <a:srgbClr val="275937"/>
                </a:solidFill>
              </a:rPr>
              <a:t> </a:t>
            </a:r>
            <a:r>
              <a:rPr lang="en-US" sz="1400" dirty="0" err="1" smtClean="0">
                <a:solidFill>
                  <a:srgbClr val="275937"/>
                </a:solidFill>
              </a:rPr>
              <a:t>niks</a:t>
            </a:r>
            <a:r>
              <a:rPr lang="en-US" sz="1400" dirty="0" smtClean="0">
                <a:solidFill>
                  <a:srgbClr val="275937"/>
                </a:solidFill>
              </a:rPr>
              <a:t> van </a:t>
            </a:r>
            <a:r>
              <a:rPr lang="en-US" sz="1400" dirty="0" err="1" smtClean="0">
                <a:solidFill>
                  <a:srgbClr val="275937"/>
                </a:solidFill>
              </a:rPr>
              <a:t>als</a:t>
            </a:r>
            <a:r>
              <a:rPr lang="en-US" sz="1400" dirty="0" smtClean="0">
                <a:solidFill>
                  <a:srgbClr val="275937"/>
                </a:solidFill>
              </a:rPr>
              <a:t> </a:t>
            </a:r>
            <a:r>
              <a:rPr lang="en-US" sz="1400" dirty="0" err="1" smtClean="0">
                <a:solidFill>
                  <a:srgbClr val="275937"/>
                </a:solidFill>
              </a:rPr>
              <a:t>onze</a:t>
            </a:r>
            <a:r>
              <a:rPr lang="en-US" sz="1400" dirty="0" smtClean="0">
                <a:solidFill>
                  <a:srgbClr val="275937"/>
                </a:solidFill>
              </a:rPr>
              <a:t> manager </a:t>
            </a:r>
            <a:r>
              <a:rPr lang="en-US" sz="1400" dirty="0" err="1" smtClean="0">
                <a:solidFill>
                  <a:srgbClr val="275937"/>
                </a:solidFill>
              </a:rPr>
              <a:t>mij</a:t>
            </a:r>
            <a:r>
              <a:rPr lang="en-US" sz="1400" dirty="0" smtClean="0">
                <a:solidFill>
                  <a:srgbClr val="275937"/>
                </a:solidFill>
              </a:rPr>
              <a:t> </a:t>
            </a:r>
            <a:r>
              <a:rPr lang="en-US" sz="1400" dirty="0" err="1" smtClean="0">
                <a:solidFill>
                  <a:srgbClr val="275937"/>
                </a:solidFill>
              </a:rPr>
              <a:t>voor</a:t>
            </a:r>
            <a:r>
              <a:rPr lang="en-US" sz="1400" dirty="0" smtClean="0">
                <a:solidFill>
                  <a:srgbClr val="275937"/>
                </a:solidFill>
              </a:rPr>
              <a:t> van </a:t>
            </a:r>
            <a:r>
              <a:rPr lang="en-US" sz="1400" dirty="0" err="1" smtClean="0">
                <a:solidFill>
                  <a:srgbClr val="275937"/>
                </a:solidFill>
              </a:rPr>
              <a:t>alles</a:t>
            </a:r>
            <a:r>
              <a:rPr lang="en-US" sz="1400" dirty="0" smtClean="0">
                <a:solidFill>
                  <a:srgbClr val="275937"/>
                </a:solidFill>
              </a:rPr>
              <a:t> en </a:t>
            </a:r>
            <a:r>
              <a:rPr lang="en-US" sz="1400" dirty="0" err="1" smtClean="0">
                <a:solidFill>
                  <a:srgbClr val="275937"/>
                </a:solidFill>
              </a:rPr>
              <a:t>nog</a:t>
            </a:r>
            <a:r>
              <a:rPr lang="en-US" sz="1400" dirty="0" smtClean="0">
                <a:solidFill>
                  <a:srgbClr val="275937"/>
                </a:solidFill>
              </a:rPr>
              <a:t> </a:t>
            </a:r>
            <a:r>
              <a:rPr lang="en-US" sz="1400" dirty="0" err="1" smtClean="0">
                <a:solidFill>
                  <a:srgbClr val="275937"/>
                </a:solidFill>
              </a:rPr>
              <a:t>wat</a:t>
            </a:r>
            <a:r>
              <a:rPr lang="en-US" sz="1400" dirty="0" smtClean="0">
                <a:solidFill>
                  <a:srgbClr val="275937"/>
                </a:solidFill>
              </a:rPr>
              <a:t> </a:t>
            </a:r>
            <a:r>
              <a:rPr lang="en-US" sz="1400" dirty="0" err="1" smtClean="0">
                <a:solidFill>
                  <a:srgbClr val="275937"/>
                </a:solidFill>
              </a:rPr>
              <a:t>uitmaakt</a:t>
            </a:r>
            <a:r>
              <a:rPr lang="en-US" sz="1400" dirty="0" smtClean="0">
                <a:solidFill>
                  <a:srgbClr val="275937"/>
                </a:solidFill>
              </a:rPr>
              <a:t>.’</a:t>
            </a:r>
            <a:endParaRPr lang="en-US" sz="1400" dirty="0">
              <a:solidFill>
                <a:srgbClr val="27593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554588" y="2340000"/>
            <a:ext cx="5004000" cy="4374067"/>
          </a:xfrm>
        </p:spPr>
        <p:txBody>
          <a:bodyPr>
            <a:noAutofit/>
          </a:bodyPr>
          <a:lstStyle/>
          <a:p>
            <a:r>
              <a:rPr lang="en-US" smtClean="0"/>
              <a:t>Pesten op het werk </a:t>
            </a:r>
            <a:br>
              <a:rPr lang="en-US" smtClean="0"/>
            </a:br>
            <a:r>
              <a:rPr lang="en-US" smtClean="0"/>
              <a:t>veel voorkomt?</a:t>
            </a:r>
          </a:p>
          <a:p>
            <a:r>
              <a:rPr lang="en-US" smtClean="0"/>
              <a:t>Pesten ziekmakend kan zijn? </a:t>
            </a:r>
          </a:p>
          <a:p>
            <a:r>
              <a:rPr lang="en-US" smtClean="0"/>
              <a:t>Pesten geld kost?</a:t>
            </a:r>
          </a:p>
          <a:p>
            <a:r>
              <a:rPr lang="en-US" smtClean="0"/>
              <a:t>Pesten op het werk </a:t>
            </a:r>
            <a:br>
              <a:rPr lang="en-US" smtClean="0"/>
            </a:br>
            <a:r>
              <a:rPr lang="en-US" smtClean="0"/>
              <a:t>verboden is?</a:t>
            </a:r>
            <a:endParaRPr lang="en-US" dirty="0"/>
          </a:p>
        </p:txBody>
      </p:sp>
      <p:sp>
        <p:nvSpPr>
          <p:cNvPr id="4" name="Title 3"/>
          <p:cNvSpPr>
            <a:spLocks noGrp="1"/>
          </p:cNvSpPr>
          <p:nvPr>
            <p:ph type="title"/>
          </p:nvPr>
        </p:nvSpPr>
        <p:spPr/>
        <p:txBody>
          <a:bodyPr>
            <a:noAutofit/>
          </a:bodyPr>
          <a:lstStyle/>
          <a:p>
            <a:r>
              <a:rPr lang="en-US" smtClean="0"/>
              <a:t>Wist je dat…</a:t>
            </a:r>
            <a:endParaRPr lang="en-US" dirty="0"/>
          </a:p>
        </p:txBody>
      </p:sp>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2</a:t>
            </a:fld>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554588" y="2340000"/>
            <a:ext cx="5004000" cy="3600000"/>
          </a:xfrm>
        </p:spPr>
        <p:txBody>
          <a:bodyPr>
            <a:noAutofit/>
          </a:bodyPr>
          <a:lstStyle/>
          <a:p>
            <a:r>
              <a:rPr lang="en-US" smtClean="0"/>
              <a:t>Wat versta jij eigenlijk </a:t>
            </a:r>
            <a:br>
              <a:rPr lang="en-US" smtClean="0"/>
            </a:br>
            <a:r>
              <a:rPr lang="en-US" smtClean="0"/>
              <a:t>onder pestgedrag?</a:t>
            </a:r>
          </a:p>
          <a:p>
            <a:r>
              <a:rPr lang="en-US" smtClean="0"/>
              <a:t>Waar ligt de grens?</a:t>
            </a:r>
          </a:p>
          <a:p>
            <a:pPr>
              <a:buNone/>
            </a:pPr>
            <a:endParaRPr lang="en-US"/>
          </a:p>
        </p:txBody>
      </p:sp>
      <p:sp>
        <p:nvSpPr>
          <p:cNvPr id="4" name="Title 3"/>
          <p:cNvSpPr>
            <a:spLocks noGrp="1"/>
          </p:cNvSpPr>
          <p:nvPr>
            <p:ph type="title"/>
          </p:nvPr>
        </p:nvSpPr>
        <p:spPr>
          <a:xfrm>
            <a:off x="635000" y="1052513"/>
            <a:ext cx="10923588" cy="948047"/>
          </a:xfrm>
        </p:spPr>
        <p:txBody>
          <a:bodyPr>
            <a:noAutofit/>
          </a:bodyPr>
          <a:lstStyle/>
          <a:p>
            <a:r>
              <a:rPr lang="en-US" smtClean="0"/>
              <a:t>Wat verstaan jullie onder pesten?</a:t>
            </a:r>
            <a:endParaRPr lang="en-US"/>
          </a:p>
        </p:txBody>
      </p:sp>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3</a:t>
            </a:fld>
            <a:endParaRPr lang="nl-NL" dirty="0"/>
          </a:p>
        </p:txBody>
      </p:sp>
      <p:sp>
        <p:nvSpPr>
          <p:cNvPr id="8" name="Text Placeholder 1"/>
          <p:cNvSpPr txBox="1">
            <a:spLocks/>
          </p:cNvSpPr>
          <p:nvPr/>
        </p:nvSpPr>
        <p:spPr>
          <a:xfrm>
            <a:off x="635000" y="2286001"/>
            <a:ext cx="5003800" cy="3276000"/>
          </a:xfrm>
          <a:prstGeom prst="rect">
            <a:avLst/>
          </a:prstGeom>
          <a:solidFill>
            <a:schemeClr val="accent4">
              <a:alpha val="55000"/>
            </a:schemeClr>
          </a:solidFill>
        </p:spPr>
        <p:txBody>
          <a:bodyPr vert="horz" lIns="144000" tIns="144000" rIns="144000" bIns="144000" rtlCol="0" anchor="t" anchorCtr="0">
            <a:noAutofit/>
          </a:bodyPr>
          <a:lstStyle/>
          <a:p>
            <a:pPr marL="0" marR="0" lvl="0" indent="0" algn="l" defTabSz="914400" rtl="0" eaLnBrk="1" fontAlgn="auto" latinLnBrk="0" hangingPunct="1">
              <a:lnSpc>
                <a:spcPts val="1550"/>
              </a:lnSpc>
              <a:spcBef>
                <a:spcPts val="1200"/>
              </a:spcBef>
              <a:spcAft>
                <a:spcPts val="0"/>
              </a:spcAft>
              <a:buClr>
                <a:schemeClr val="tx2"/>
              </a:buClr>
              <a:buSzPct val="80000"/>
              <a:buFont typeface="Verdana" panose="020B0604030504040204" pitchFamily="34" charset="0"/>
              <a:buNone/>
              <a:tabLst/>
              <a:defRPr/>
            </a:pPr>
            <a:r>
              <a:rPr kumimoji="0" lang="en-US" sz="1400" b="0" i="0" u="none" strike="noStrike" kern="1200" cap="none" spc="0" normalizeH="0" baseline="0" noProof="0" smtClean="0">
                <a:ln>
                  <a:noFill/>
                </a:ln>
                <a:solidFill>
                  <a:schemeClr val="tx2"/>
                </a:solidFill>
                <a:effectLst/>
                <a:uLnTx/>
                <a:uFillTx/>
                <a:latin typeface="+mn-lt"/>
                <a:ea typeface="+mn-ea"/>
                <a:cs typeface="+mn-cs"/>
              </a:rPr>
              <a:t>CASUS</a:t>
            </a:r>
          </a:p>
          <a:p>
            <a:pPr marL="0" marR="0" lvl="0" indent="0" algn="l" defTabSz="914400" rtl="0" eaLnBrk="1" fontAlgn="auto" latinLnBrk="0" hangingPunct="1">
              <a:lnSpc>
                <a:spcPts val="1550"/>
              </a:lnSpc>
              <a:spcBef>
                <a:spcPts val="1200"/>
              </a:spcBef>
              <a:spcAft>
                <a:spcPts val="0"/>
              </a:spcAft>
              <a:buClr>
                <a:schemeClr val="tx2"/>
              </a:buClr>
              <a:buSzPct val="80000"/>
              <a:buFont typeface="Verdana" panose="020B0604030504040204" pitchFamily="34" charset="0"/>
              <a:buNone/>
              <a:tabLst/>
              <a:defRPr/>
            </a:pPr>
            <a:r>
              <a:rPr kumimoji="0" lang="en-US" sz="1400" b="1" i="0" u="none" strike="noStrike" kern="1200" cap="none" spc="0" normalizeH="0" baseline="0" noProof="0" smtClean="0">
                <a:ln>
                  <a:noFill/>
                </a:ln>
                <a:solidFill>
                  <a:schemeClr val="tx2"/>
                </a:solidFill>
                <a:effectLst/>
                <a:uLnTx/>
                <a:uFillTx/>
                <a:latin typeface="+mn-lt"/>
                <a:ea typeface="+mn-ea"/>
                <a:cs typeface="+mn-cs"/>
              </a:rPr>
              <a:t>Een consultant</a:t>
            </a:r>
          </a:p>
          <a:p>
            <a:pPr marL="0" marR="0" lvl="0" indent="0" algn="l" defTabSz="914400" rtl="0" eaLnBrk="1" fontAlgn="auto" latinLnBrk="0" hangingPunct="1">
              <a:lnSpc>
                <a:spcPts val="1550"/>
              </a:lnSpc>
              <a:spcBef>
                <a:spcPts val="1200"/>
              </a:spcBef>
              <a:spcAft>
                <a:spcPts val="0"/>
              </a:spcAft>
              <a:buClr>
                <a:schemeClr val="tx2"/>
              </a:buClr>
              <a:buSzPct val="80000"/>
              <a:buFont typeface="Verdana" panose="020B0604030504040204" pitchFamily="34" charset="0"/>
              <a:buNone/>
              <a:tabLst/>
              <a:defRPr/>
            </a:pPr>
            <a:r>
              <a:rPr kumimoji="0" lang="en-US" sz="1400" b="0" i="0" u="none" strike="noStrike" kern="1200" cap="none" spc="0" normalizeH="0" baseline="0" noProof="0" smtClean="0">
                <a:ln>
                  <a:noFill/>
                </a:ln>
                <a:solidFill>
                  <a:schemeClr val="tx2"/>
                </a:solidFill>
                <a:effectLst/>
                <a:uLnTx/>
                <a:uFillTx/>
                <a:latin typeface="+mn-lt"/>
                <a:ea typeface="+mn-ea"/>
                <a:cs typeface="+mn-cs"/>
              </a:rPr>
              <a:t>‘Mijn leidinggevende is een ambitieus mens bij wie het alleen maar om de omzet gaat. Hij zet mij nu onder druk om meer uren te schrijven voor de klant dan ik maak. Ik doe daar niet aan mee. Waarop </a:t>
            </a:r>
            <a:br>
              <a:rPr kumimoji="0" lang="en-US" sz="1400" b="0" i="0" u="none" strike="noStrike" kern="1200" cap="none" spc="0" normalizeH="0" baseline="0" noProof="0" smtClean="0">
                <a:ln>
                  <a:noFill/>
                </a:ln>
                <a:solidFill>
                  <a:schemeClr val="tx2"/>
                </a:solidFill>
                <a:effectLst/>
                <a:uLnTx/>
                <a:uFillTx/>
                <a:latin typeface="+mn-lt"/>
                <a:ea typeface="+mn-ea"/>
                <a:cs typeface="+mn-cs"/>
              </a:rPr>
            </a:br>
            <a:r>
              <a:rPr kumimoji="0" lang="en-US" sz="1400" b="0" i="0" u="none" strike="noStrike" kern="1200" cap="none" spc="0" normalizeH="0" baseline="0" noProof="0" smtClean="0">
                <a:ln>
                  <a:noFill/>
                </a:ln>
                <a:solidFill>
                  <a:schemeClr val="tx2"/>
                </a:solidFill>
                <a:effectLst/>
                <a:uLnTx/>
                <a:uFillTx/>
                <a:latin typeface="+mn-lt"/>
                <a:ea typeface="+mn-ea"/>
                <a:cs typeface="+mn-cs"/>
              </a:rPr>
              <a:t>hij de druk opvoerde, want hij zou er dan wel voor zorgen dat mijn twee grootste klanten bij mij werden weggehaald en dan haalde ik mijn targets niet. Dat is een andere manier om te zeggen: ik werk je eruit. Ik ben onmiddellijk om mij heen gaan kijken. Want gesjoemel en chantage om me heen moet ik niet hebben.’</a:t>
            </a:r>
            <a:endParaRPr kumimoji="0" lang="en-US" sz="1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554588" y="2340000"/>
            <a:ext cx="5004000" cy="3866067"/>
          </a:xfrm>
        </p:spPr>
        <p:txBody>
          <a:bodyPr>
            <a:noAutofit/>
          </a:bodyPr>
          <a:lstStyle/>
          <a:p>
            <a:r>
              <a:rPr lang="en-US" smtClean="0"/>
              <a:t>Komt het hier voor?</a:t>
            </a:r>
          </a:p>
          <a:p>
            <a:r>
              <a:rPr lang="en-US" smtClean="0"/>
              <a:t>Moeten we er iets aan doen?</a:t>
            </a:r>
            <a:endParaRPr lang="en-US"/>
          </a:p>
        </p:txBody>
      </p:sp>
      <p:sp>
        <p:nvSpPr>
          <p:cNvPr id="4" name="Title 3"/>
          <p:cNvSpPr>
            <a:spLocks noGrp="1"/>
          </p:cNvSpPr>
          <p:nvPr>
            <p:ph type="title"/>
          </p:nvPr>
        </p:nvSpPr>
        <p:spPr>
          <a:xfrm>
            <a:off x="635000" y="1052513"/>
            <a:ext cx="11252200" cy="948047"/>
          </a:xfrm>
        </p:spPr>
        <p:txBody>
          <a:bodyPr>
            <a:noAutofit/>
          </a:bodyPr>
          <a:lstStyle/>
          <a:p>
            <a:r>
              <a:rPr lang="en-US" smtClean="0"/>
              <a:t>Wat vinden jullie van pesten op het werk?</a:t>
            </a:r>
            <a:endParaRPr lang="en-US"/>
          </a:p>
        </p:txBody>
      </p:sp>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4</a:t>
            </a:fld>
            <a:endParaRPr lang="nl-NL" dirty="0"/>
          </a:p>
        </p:txBody>
      </p:sp>
      <p:pic>
        <p:nvPicPr>
          <p:cNvPr id="8" name="Picture 7" descr="2001 kalender.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349000" y="3187200"/>
            <a:ext cx="1080000" cy="1080000"/>
          </a:xfrm>
          <a:prstGeom prst="rect">
            <a:avLst/>
          </a:prstGeom>
        </p:spPr>
      </p:pic>
      <p:pic>
        <p:nvPicPr>
          <p:cNvPr id="9" name="Picture 8" descr="2069 invulformulier.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1524000" y="4191000"/>
            <a:ext cx="720000" cy="720000"/>
          </a:xfrm>
          <a:prstGeom prst="rect">
            <a:avLst/>
          </a:prstGeom>
        </p:spPr>
      </p:pic>
      <p:pic>
        <p:nvPicPr>
          <p:cNvPr id="10" name="Picture 9" descr="4008 arts.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4836000" y="4343400"/>
            <a:ext cx="1260000" cy="1260000"/>
          </a:xfrm>
          <a:prstGeom prst="rect">
            <a:avLst/>
          </a:prstGeom>
        </p:spPr>
      </p:pic>
      <p:pic>
        <p:nvPicPr>
          <p:cNvPr id="11" name="Picture 10" descr="4041 maatschappelijk werk.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533400" y="2565400"/>
            <a:ext cx="1440000" cy="1440000"/>
          </a:xfrm>
          <a:prstGeom prst="rect">
            <a:avLst/>
          </a:prstGeom>
        </p:spPr>
      </p:pic>
      <p:pic>
        <p:nvPicPr>
          <p:cNvPr id="12" name="Picture 11" descr="4041 maatschappelijk werk.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3720600" y="3733800"/>
            <a:ext cx="1080000" cy="1080000"/>
          </a:xfrm>
          <a:prstGeom prst="rect">
            <a:avLst/>
          </a:prstGeom>
        </p:spPr>
      </p:pic>
      <p:pic>
        <p:nvPicPr>
          <p:cNvPr id="13" name="Picture 12" descr="7020 handhaving.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6248400" y="3810000"/>
            <a:ext cx="900000" cy="900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554588" y="2340000"/>
            <a:ext cx="5004000" cy="3781400"/>
          </a:xfrm>
        </p:spPr>
        <p:txBody>
          <a:bodyPr>
            <a:noAutofit/>
          </a:bodyPr>
          <a:lstStyle/>
          <a:p>
            <a:r>
              <a:rPr lang="en-US" smtClean="0"/>
              <a:t>Afspraken over </a:t>
            </a:r>
            <a:br>
              <a:rPr lang="en-US" smtClean="0"/>
            </a:br>
            <a:r>
              <a:rPr lang="en-US" smtClean="0"/>
              <a:t>een prettige werksfeer</a:t>
            </a:r>
            <a:endParaRPr lang="en-US"/>
          </a:p>
        </p:txBody>
      </p:sp>
      <p:sp>
        <p:nvSpPr>
          <p:cNvPr id="4" name="Title 3"/>
          <p:cNvSpPr>
            <a:spLocks noGrp="1"/>
          </p:cNvSpPr>
          <p:nvPr>
            <p:ph type="title"/>
          </p:nvPr>
        </p:nvSpPr>
        <p:spPr>
          <a:xfrm>
            <a:off x="635000" y="1052513"/>
            <a:ext cx="10923588" cy="948047"/>
          </a:xfrm>
        </p:spPr>
        <p:txBody>
          <a:bodyPr>
            <a:noAutofit/>
          </a:bodyPr>
          <a:lstStyle/>
          <a:p>
            <a:r>
              <a:rPr lang="en-US" smtClean="0"/>
              <a:t>Actie en afspraken</a:t>
            </a:r>
            <a:endParaRPr lang="en-US"/>
          </a:p>
        </p:txBody>
      </p:sp>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5</a:t>
            </a:fld>
            <a:endParaRPr lang="nl-NL" dirty="0"/>
          </a:p>
        </p:txBody>
      </p:sp>
      <p:sp>
        <p:nvSpPr>
          <p:cNvPr id="11" name="Text Placeholder 1"/>
          <p:cNvSpPr txBox="1">
            <a:spLocks/>
          </p:cNvSpPr>
          <p:nvPr/>
        </p:nvSpPr>
        <p:spPr>
          <a:xfrm>
            <a:off x="685800" y="2286001"/>
            <a:ext cx="5003800" cy="3672000"/>
          </a:xfrm>
          <a:prstGeom prst="rect">
            <a:avLst/>
          </a:prstGeom>
          <a:solidFill>
            <a:srgbClr val="75D1B5">
              <a:alpha val="55000"/>
            </a:srgbClr>
          </a:solidFill>
        </p:spPr>
        <p:txBody>
          <a:bodyPr vert="horz" lIns="144000" tIns="144000" rIns="144000" bIns="144000" rtlCol="0" anchor="t" anchorCtr="0">
            <a:noAutofit/>
          </a:bodyPr>
          <a:lstStyle/>
          <a:p>
            <a:pPr marL="0" marR="0" lvl="0" indent="0" algn="l" defTabSz="914400" rtl="0" eaLnBrk="1" fontAlgn="auto" latinLnBrk="0" hangingPunct="1">
              <a:lnSpc>
                <a:spcPts val="1550"/>
              </a:lnSpc>
              <a:spcBef>
                <a:spcPts val="1200"/>
              </a:spcBef>
              <a:spcAft>
                <a:spcPts val="0"/>
              </a:spcAft>
              <a:buClr>
                <a:schemeClr val="tx2"/>
              </a:buClr>
              <a:buSzPct val="80000"/>
              <a:buFont typeface="Verdana" panose="020B0604030504040204" pitchFamily="34" charset="0"/>
              <a:buNone/>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CASUS</a:t>
            </a:r>
          </a:p>
          <a:p>
            <a:pPr marL="0" marR="0" lvl="0" indent="0" algn="l" defTabSz="914400" rtl="0" eaLnBrk="1" fontAlgn="auto" latinLnBrk="0" hangingPunct="1">
              <a:lnSpc>
                <a:spcPts val="1550"/>
              </a:lnSpc>
              <a:spcBef>
                <a:spcPts val="1200"/>
              </a:spcBef>
              <a:spcAft>
                <a:spcPts val="0"/>
              </a:spcAft>
              <a:buClr>
                <a:schemeClr val="tx2"/>
              </a:buClr>
              <a:buSzPct val="80000"/>
              <a:buFont typeface="Verdana" panose="020B0604030504040204" pitchFamily="34" charset="0"/>
              <a:buNone/>
              <a:tabLst/>
              <a:defRPr/>
            </a:pPr>
            <a:r>
              <a:rPr kumimoji="0" lang="en-US" sz="1400" b="1" i="0" u="none" strike="noStrike" kern="1200" cap="none" spc="0" normalizeH="0" baseline="0" noProof="0" dirty="0" err="1" smtClean="0">
                <a:ln>
                  <a:noFill/>
                </a:ln>
                <a:solidFill>
                  <a:schemeClr val="tx2"/>
                </a:solidFill>
                <a:effectLst/>
                <a:uLnTx/>
                <a:uFillTx/>
                <a:latin typeface="+mn-lt"/>
                <a:ea typeface="+mn-ea"/>
                <a:cs typeface="+mn-cs"/>
              </a:rPr>
              <a:t>Hoofdverpleegkundige</a:t>
            </a:r>
            <a:r>
              <a:rPr kumimoji="0" lang="en-US" sz="1400" b="1" i="0" u="none" strike="noStrike" kern="1200" cap="none" spc="0" normalizeH="0" baseline="0" noProof="0" dirty="0" smtClean="0">
                <a:ln>
                  <a:noFill/>
                </a:ln>
                <a:solidFill>
                  <a:schemeClr val="tx2"/>
                </a:solidFill>
                <a:effectLst/>
                <a:uLnTx/>
                <a:uFillTx/>
                <a:latin typeface="+mn-lt"/>
                <a:ea typeface="+mn-ea"/>
                <a:cs typeface="+mn-cs"/>
              </a:rPr>
              <a:t> in </a:t>
            </a:r>
            <a:r>
              <a:rPr kumimoji="0" lang="en-US" sz="1400" b="1" i="0" u="none" strike="noStrike" kern="1200" cap="none" spc="0" normalizeH="0" baseline="0" noProof="0" dirty="0" err="1" smtClean="0">
                <a:ln>
                  <a:noFill/>
                </a:ln>
                <a:solidFill>
                  <a:schemeClr val="tx2"/>
                </a:solidFill>
                <a:effectLst/>
                <a:uLnTx/>
                <a:uFillTx/>
                <a:latin typeface="+mn-lt"/>
                <a:ea typeface="+mn-ea"/>
                <a:cs typeface="+mn-cs"/>
              </a:rPr>
              <a:t>een</a:t>
            </a:r>
            <a:r>
              <a:rPr kumimoji="0" lang="en-US" sz="1400" b="1"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1" i="0" u="none" strike="noStrike" kern="1200" cap="none" spc="0" normalizeH="0" baseline="0" noProof="0" dirty="0" err="1" smtClean="0">
                <a:ln>
                  <a:noFill/>
                </a:ln>
                <a:solidFill>
                  <a:schemeClr val="tx2"/>
                </a:solidFill>
                <a:effectLst/>
                <a:uLnTx/>
                <a:uFillTx/>
                <a:latin typeface="+mn-lt"/>
                <a:ea typeface="+mn-ea"/>
                <a:cs typeface="+mn-cs"/>
              </a:rPr>
              <a:t>ziekenhuis</a:t>
            </a:r>
            <a:endParaRPr kumimoji="0" lang="en-US" sz="14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ts val="1550"/>
              </a:lnSpc>
              <a:spcBef>
                <a:spcPts val="1200"/>
              </a:spcBef>
              <a:spcAft>
                <a:spcPts val="0"/>
              </a:spcAft>
              <a:buClr>
                <a:schemeClr val="tx2"/>
              </a:buClr>
              <a:buSzPct val="80000"/>
              <a:buFont typeface="Verdana" panose="020B0604030504040204" pitchFamily="34" charset="0"/>
              <a:buNone/>
              <a:tabLst/>
              <a:defRPr/>
            </a:pPr>
            <a:r>
              <a:rPr kumimoji="0" lang="en-US" sz="1400" b="0" i="0" u="none" strike="noStrike" kern="1200" cap="none" spc="0" normalizeH="0" baseline="0" noProof="0" dirty="0" smtClean="0">
                <a:ln>
                  <a:noFill/>
                </a:ln>
                <a:solidFill>
                  <a:schemeClr val="tx2"/>
                </a:solidFill>
                <a:effectLst/>
                <a:uLnTx/>
                <a:uFillTx/>
                <a:latin typeface="+mn-lt"/>
                <a:ea typeface="+mn-ea"/>
                <a:cs typeface="+mn-cs"/>
              </a:rPr>
              <a:t>‘</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Enkele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dames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hebben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mot met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elkaar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Ze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zijn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allang</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vergeten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hoe het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begon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maar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iedereen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heeft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last van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ze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We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hebben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de roosters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aangepast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want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samenwerken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is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niet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meer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bij</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Hun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gedrag</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tegen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-over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elkaar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gaat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ten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koste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van de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patiëntenzorg</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Want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ze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springen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tijdens</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hun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diensten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niet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in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voor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elkaar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waardoor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het is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voorgekomen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dat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patiënten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te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laat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in de OK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werden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afgeleverd</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En het is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ook</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al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eens</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gebeurd</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dat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de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zat</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te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modderen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met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een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infuus</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en de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ander</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te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beroerd</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was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om</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te</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2"/>
                </a:solidFill>
                <a:effectLst/>
                <a:uLnTx/>
                <a:uFillTx/>
                <a:latin typeface="+mn-lt"/>
                <a:ea typeface="+mn-ea"/>
                <a:cs typeface="+mn-cs"/>
              </a:rPr>
              <a:t>helpen</a:t>
            </a:r>
            <a:r>
              <a:rPr kumimoji="0" lang="en-US" sz="1400" b="0" i="0" u="none" strike="noStrike" kern="1200" cap="none" spc="0" normalizeH="0" baseline="0" noProof="0" dirty="0" smtClean="0">
                <a:ln>
                  <a:noFill/>
                </a:ln>
                <a:solidFill>
                  <a:schemeClr val="tx2"/>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Achteraf</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vonden</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ze</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dat</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het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zo</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niet</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moet</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maar</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het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kwaad</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was al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geschied</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Dus</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ik</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houd</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ze</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nu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uit</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elkaar</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Wat</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natuurlijk</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niet</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de </a:t>
            </a:r>
            <a:r>
              <a:rPr kumimoji="0" lang="en-US" sz="1400" b="0" i="0" u="none" strike="noStrike" kern="1200" cap="none" spc="0" normalizeH="0" baseline="0" noProof="0" dirty="0" err="1" smtClean="0">
                <a:ln>
                  <a:noFill/>
                </a:ln>
                <a:solidFill>
                  <a:srgbClr val="275937"/>
                </a:solidFill>
                <a:effectLst/>
                <a:uLnTx/>
                <a:uFillTx/>
                <a:latin typeface="+mn-lt"/>
                <a:ea typeface="+mn-ea"/>
                <a:cs typeface="+mn-cs"/>
              </a:rPr>
              <a:t>oplossing</a:t>
            </a:r>
            <a:r>
              <a:rPr kumimoji="0" lang="en-US" sz="1400" b="0" i="0" u="none" strike="noStrike" kern="1200" cap="none" spc="0" normalizeH="0" baseline="0" noProof="0" dirty="0" smtClean="0">
                <a:ln>
                  <a:noFill/>
                </a:ln>
                <a:solidFill>
                  <a:srgbClr val="275937"/>
                </a:solidFill>
                <a:effectLst/>
                <a:uLnTx/>
                <a:uFillTx/>
                <a:latin typeface="+mn-lt"/>
                <a:ea typeface="+mn-ea"/>
                <a:cs typeface="+mn-cs"/>
              </a:rPr>
              <a:t> is’.</a:t>
            </a:r>
          </a:p>
          <a:p>
            <a:pPr marL="0" marR="0" lvl="0" indent="0" algn="l" defTabSz="914400" rtl="0" eaLnBrk="1" fontAlgn="auto" latinLnBrk="0" hangingPunct="1">
              <a:lnSpc>
                <a:spcPts val="1550"/>
              </a:lnSpc>
              <a:spcBef>
                <a:spcPts val="1200"/>
              </a:spcBef>
              <a:spcAft>
                <a:spcPts val="0"/>
              </a:spcAft>
              <a:buClr>
                <a:schemeClr val="tx2"/>
              </a:buClr>
              <a:buSzPct val="80000"/>
              <a:buFont typeface="Verdana" panose="020B0604030504040204" pitchFamily="34" charset="0"/>
              <a:buNone/>
              <a:tabLst/>
              <a:defRPr/>
            </a:pPr>
            <a:endParaRPr kumimoji="0" lang="en-US" sz="1400" b="0" i="0" u="none" strike="noStrike" kern="1200" cap="none" spc="0" normalizeH="0" baseline="0" noProof="0" dirty="0">
              <a:ln>
                <a:noFill/>
              </a:ln>
              <a:solidFill>
                <a:srgbClr val="CA005D"/>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554588" y="2340000"/>
            <a:ext cx="5004000" cy="4196267"/>
          </a:xfrm>
        </p:spPr>
        <p:txBody>
          <a:bodyPr>
            <a:noAutofit/>
          </a:bodyPr>
          <a:lstStyle/>
          <a:p>
            <a:r>
              <a:rPr lang="en-US" dirty="0" err="1" smtClean="0"/>
              <a:t>Wat</a:t>
            </a:r>
            <a:r>
              <a:rPr lang="en-US" dirty="0" smtClean="0"/>
              <a:t> </a:t>
            </a:r>
            <a:r>
              <a:rPr lang="en-US" dirty="0" err="1" smtClean="0"/>
              <a:t>vinden</a:t>
            </a:r>
            <a:r>
              <a:rPr lang="en-US" dirty="0" smtClean="0"/>
              <a:t> we </a:t>
            </a:r>
            <a:r>
              <a:rPr lang="en-US" dirty="0" err="1" smtClean="0"/>
              <a:t>belangrijk</a:t>
            </a:r>
            <a:r>
              <a:rPr lang="en-US" dirty="0" smtClean="0"/>
              <a:t> </a:t>
            </a:r>
            <a:r>
              <a:rPr lang="en-US" dirty="0" err="1" smtClean="0"/>
              <a:t>voor</a:t>
            </a:r>
            <a:r>
              <a:rPr lang="en-US" dirty="0" smtClean="0"/>
              <a:t> </a:t>
            </a:r>
            <a:r>
              <a:rPr lang="en-US" dirty="0" err="1" smtClean="0"/>
              <a:t>een</a:t>
            </a:r>
            <a:r>
              <a:rPr lang="en-US" dirty="0" smtClean="0"/>
              <a:t> </a:t>
            </a:r>
            <a:r>
              <a:rPr lang="en-US" dirty="0" err="1" smtClean="0"/>
              <a:t>goede</a:t>
            </a:r>
            <a:r>
              <a:rPr lang="en-US" dirty="0" smtClean="0"/>
              <a:t> </a:t>
            </a:r>
            <a:r>
              <a:rPr lang="en-US" dirty="0" err="1" smtClean="0"/>
              <a:t>teamsfeer</a:t>
            </a:r>
            <a:r>
              <a:rPr lang="en-US" dirty="0" smtClean="0"/>
              <a:t>?</a:t>
            </a:r>
          </a:p>
          <a:p>
            <a:r>
              <a:rPr lang="en-US" dirty="0" err="1" smtClean="0"/>
              <a:t>Wat</a:t>
            </a:r>
            <a:r>
              <a:rPr lang="en-US" dirty="0" smtClean="0"/>
              <a:t> </a:t>
            </a:r>
            <a:r>
              <a:rPr lang="en-US" dirty="0" err="1" smtClean="0"/>
              <a:t>kunnen</a:t>
            </a:r>
            <a:r>
              <a:rPr lang="en-US" dirty="0" smtClean="0"/>
              <a:t> we </a:t>
            </a:r>
            <a:r>
              <a:rPr lang="en-US" dirty="0" err="1" smtClean="0"/>
              <a:t>preventief</a:t>
            </a:r>
            <a:r>
              <a:rPr lang="en-US" dirty="0" smtClean="0"/>
              <a:t> </a:t>
            </a:r>
            <a:r>
              <a:rPr lang="en-US" dirty="0" err="1" smtClean="0"/>
              <a:t>doen</a:t>
            </a:r>
            <a:r>
              <a:rPr lang="en-US" dirty="0" smtClean="0"/>
              <a:t>?</a:t>
            </a:r>
          </a:p>
          <a:p>
            <a:pPr lvl="1"/>
            <a:r>
              <a:rPr lang="en-US" dirty="0" smtClean="0"/>
              <a:t>alert </a:t>
            </a:r>
            <a:r>
              <a:rPr lang="en-US" dirty="0" err="1" smtClean="0"/>
              <a:t>zijn</a:t>
            </a:r>
            <a:endParaRPr lang="en-US" dirty="0" smtClean="0"/>
          </a:p>
          <a:p>
            <a:pPr lvl="1"/>
            <a:r>
              <a:rPr lang="en-US" dirty="0" err="1" smtClean="0"/>
              <a:t>ernaar</a:t>
            </a:r>
            <a:r>
              <a:rPr lang="en-US" dirty="0" smtClean="0"/>
              <a:t> </a:t>
            </a:r>
            <a:r>
              <a:rPr lang="en-US" dirty="0" err="1" smtClean="0"/>
              <a:t>vragen</a:t>
            </a:r>
            <a:endParaRPr lang="en-US" dirty="0" smtClean="0"/>
          </a:p>
          <a:p>
            <a:pPr lvl="1"/>
            <a:r>
              <a:rPr lang="en-US" dirty="0" err="1" smtClean="0"/>
              <a:t>als</a:t>
            </a:r>
            <a:r>
              <a:rPr lang="en-US" dirty="0" smtClean="0"/>
              <a:t> </a:t>
            </a:r>
            <a:r>
              <a:rPr lang="en-US" dirty="0" err="1" smtClean="0"/>
              <a:t>collega’s</a:t>
            </a:r>
            <a:r>
              <a:rPr lang="en-US" dirty="0" smtClean="0"/>
              <a:t> </a:t>
            </a:r>
            <a:r>
              <a:rPr lang="en-US" dirty="0" err="1" smtClean="0"/>
              <a:t>onder</a:t>
            </a:r>
            <a:r>
              <a:rPr lang="en-US" dirty="0" smtClean="0"/>
              <a:t> </a:t>
            </a:r>
            <a:r>
              <a:rPr lang="en-US" dirty="0" err="1" smtClean="0"/>
              <a:t>elkaar</a:t>
            </a:r>
            <a:endParaRPr lang="en-US" dirty="0" smtClean="0"/>
          </a:p>
          <a:p>
            <a:pPr lvl="1"/>
            <a:r>
              <a:rPr lang="en-US" dirty="0" smtClean="0"/>
              <a:t>…</a:t>
            </a:r>
          </a:p>
          <a:p>
            <a:endParaRPr lang="en-US" dirty="0"/>
          </a:p>
        </p:txBody>
      </p:sp>
      <p:sp>
        <p:nvSpPr>
          <p:cNvPr id="4" name="Title 3"/>
          <p:cNvSpPr>
            <a:spLocks noGrp="1"/>
          </p:cNvSpPr>
          <p:nvPr>
            <p:ph type="title"/>
          </p:nvPr>
        </p:nvSpPr>
        <p:spPr>
          <a:xfrm>
            <a:off x="635000" y="1052513"/>
            <a:ext cx="10923588" cy="948047"/>
          </a:xfrm>
        </p:spPr>
        <p:txBody>
          <a:bodyPr>
            <a:noAutofit/>
          </a:bodyPr>
          <a:lstStyle/>
          <a:p>
            <a:r>
              <a:rPr lang="en-US" smtClean="0"/>
              <a:t>Afspraken maken</a:t>
            </a:r>
            <a:endParaRPr lang="en-US"/>
          </a:p>
        </p:txBody>
      </p:sp>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6</a:t>
            </a:fld>
            <a:endParaRPr lang="nl-N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554588" y="2340000"/>
            <a:ext cx="5004000" cy="3891467"/>
          </a:xfrm>
        </p:spPr>
        <p:txBody>
          <a:bodyPr>
            <a:noAutofit/>
          </a:bodyPr>
          <a:lstStyle/>
          <a:p>
            <a:r>
              <a:rPr lang="en-US" smtClean="0"/>
              <a:t>En wat doen we als er toch gepest wordt?</a:t>
            </a:r>
            <a:endParaRPr lang="en-US"/>
          </a:p>
        </p:txBody>
      </p:sp>
      <p:sp>
        <p:nvSpPr>
          <p:cNvPr id="4" name="Title 3"/>
          <p:cNvSpPr>
            <a:spLocks noGrp="1"/>
          </p:cNvSpPr>
          <p:nvPr>
            <p:ph type="title"/>
          </p:nvPr>
        </p:nvSpPr>
        <p:spPr>
          <a:xfrm>
            <a:off x="635000" y="1052513"/>
            <a:ext cx="10923588" cy="948047"/>
          </a:xfrm>
        </p:spPr>
        <p:txBody>
          <a:bodyPr>
            <a:noAutofit/>
          </a:bodyPr>
          <a:lstStyle/>
          <a:p>
            <a:r>
              <a:rPr lang="en-US" smtClean="0"/>
              <a:t>Afspraken maken </a:t>
            </a:r>
            <a:br>
              <a:rPr lang="en-US" smtClean="0"/>
            </a:br>
            <a:r>
              <a:rPr lang="en-US" smtClean="0"/>
              <a:t>over wanneer er toch wordt gepest</a:t>
            </a:r>
            <a:endParaRPr lang="en-US"/>
          </a:p>
        </p:txBody>
      </p:sp>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7</a:t>
            </a:fld>
            <a:endParaRPr lang="nl-NL" dirty="0"/>
          </a:p>
        </p:txBody>
      </p:sp>
      <p:sp>
        <p:nvSpPr>
          <p:cNvPr id="8" name="Text Placeholder 1"/>
          <p:cNvSpPr>
            <a:spLocks noGrp="1"/>
          </p:cNvSpPr>
          <p:nvPr>
            <p:ph type="body" sz="half" idx="2"/>
          </p:nvPr>
        </p:nvSpPr>
        <p:spPr>
          <a:xfrm>
            <a:off x="635000" y="2286001"/>
            <a:ext cx="5003800" cy="2880000"/>
          </a:xfrm>
          <a:solidFill>
            <a:schemeClr val="accent4">
              <a:alpha val="55000"/>
            </a:schemeClr>
          </a:solidFill>
        </p:spPr>
        <p:txBody>
          <a:bodyPr lIns="144000" tIns="144000" rIns="144000" bIns="144000">
            <a:noAutofit/>
          </a:bodyPr>
          <a:lstStyle/>
          <a:p>
            <a:pPr>
              <a:lnSpc>
                <a:spcPts val="1550"/>
              </a:lnSpc>
            </a:pPr>
            <a:r>
              <a:rPr lang="en-US" sz="1400" dirty="0" smtClean="0">
                <a:solidFill>
                  <a:srgbClr val="275937"/>
                </a:solidFill>
              </a:rPr>
              <a:t>CASUS</a:t>
            </a:r>
          </a:p>
          <a:p>
            <a:pPr>
              <a:lnSpc>
                <a:spcPts val="1550"/>
              </a:lnSpc>
            </a:pPr>
            <a:r>
              <a:rPr lang="en-US" sz="1400" b="1" dirty="0" err="1" smtClean="0">
                <a:solidFill>
                  <a:srgbClr val="275937"/>
                </a:solidFill>
              </a:rPr>
              <a:t>Nieuwe</a:t>
            </a:r>
            <a:r>
              <a:rPr lang="en-US" sz="1400" b="1" dirty="0" smtClean="0">
                <a:solidFill>
                  <a:srgbClr val="275937"/>
                </a:solidFill>
              </a:rPr>
              <a:t> </a:t>
            </a:r>
            <a:r>
              <a:rPr lang="en-US" sz="1400" b="1" dirty="0" err="1" smtClean="0">
                <a:solidFill>
                  <a:srgbClr val="275937"/>
                </a:solidFill>
              </a:rPr>
              <a:t>collega</a:t>
            </a:r>
            <a:endParaRPr lang="en-US" sz="1400" b="1" dirty="0" smtClean="0">
              <a:solidFill>
                <a:srgbClr val="275937"/>
              </a:solidFill>
            </a:endParaRPr>
          </a:p>
          <a:p>
            <a:pPr>
              <a:lnSpc>
                <a:spcPts val="1550"/>
              </a:lnSpc>
            </a:pPr>
            <a:r>
              <a:rPr lang="en-US" sz="1400" dirty="0" err="1">
                <a:solidFill>
                  <a:srgbClr val="275937"/>
                </a:solidFill>
              </a:rPr>
              <a:t>Een</a:t>
            </a:r>
            <a:r>
              <a:rPr lang="en-US" sz="1400" dirty="0">
                <a:solidFill>
                  <a:srgbClr val="275937"/>
                </a:solidFill>
              </a:rPr>
              <a:t> </a:t>
            </a:r>
            <a:r>
              <a:rPr lang="en-US" sz="1400" dirty="0" err="1">
                <a:solidFill>
                  <a:srgbClr val="275937"/>
                </a:solidFill>
              </a:rPr>
              <a:t>medewerker</a:t>
            </a:r>
            <a:r>
              <a:rPr lang="en-US" sz="1400" dirty="0">
                <a:solidFill>
                  <a:srgbClr val="275937"/>
                </a:solidFill>
              </a:rPr>
              <a:t> met </a:t>
            </a:r>
            <a:r>
              <a:rPr lang="en-US" sz="1400" dirty="0" err="1">
                <a:solidFill>
                  <a:srgbClr val="275937"/>
                </a:solidFill>
              </a:rPr>
              <a:t>een</a:t>
            </a:r>
            <a:r>
              <a:rPr lang="en-US" sz="1400" dirty="0">
                <a:solidFill>
                  <a:srgbClr val="275937"/>
                </a:solidFill>
              </a:rPr>
              <a:t> </a:t>
            </a:r>
            <a:r>
              <a:rPr lang="en-US" sz="1400" dirty="0" err="1">
                <a:solidFill>
                  <a:srgbClr val="275937"/>
                </a:solidFill>
              </a:rPr>
              <a:t>stoornis</a:t>
            </a:r>
            <a:r>
              <a:rPr lang="en-US" sz="1400" dirty="0">
                <a:solidFill>
                  <a:srgbClr val="275937"/>
                </a:solidFill>
              </a:rPr>
              <a:t> in het </a:t>
            </a:r>
            <a:r>
              <a:rPr lang="en-US" sz="1400" dirty="0" err="1">
                <a:solidFill>
                  <a:srgbClr val="275937"/>
                </a:solidFill>
              </a:rPr>
              <a:t>autismespectrum</a:t>
            </a:r>
            <a:r>
              <a:rPr lang="en-US" sz="1400" dirty="0">
                <a:solidFill>
                  <a:srgbClr val="275937"/>
                </a:solidFill>
              </a:rPr>
              <a:t> </a:t>
            </a:r>
            <a:r>
              <a:rPr lang="en-US" sz="1400" dirty="0" err="1">
                <a:solidFill>
                  <a:srgbClr val="275937"/>
                </a:solidFill>
              </a:rPr>
              <a:t>werd</a:t>
            </a:r>
            <a:r>
              <a:rPr lang="en-US" sz="1400" dirty="0">
                <a:solidFill>
                  <a:srgbClr val="275937"/>
                </a:solidFill>
              </a:rPr>
              <a:t> </a:t>
            </a:r>
            <a:r>
              <a:rPr lang="en-US" sz="1400" dirty="0" err="1">
                <a:solidFill>
                  <a:srgbClr val="275937"/>
                </a:solidFill>
              </a:rPr>
              <a:t>vanwege</a:t>
            </a:r>
            <a:r>
              <a:rPr lang="en-US" sz="1400" dirty="0">
                <a:solidFill>
                  <a:srgbClr val="275937"/>
                </a:solidFill>
              </a:rPr>
              <a:t> </a:t>
            </a:r>
            <a:r>
              <a:rPr lang="en-US" sz="1400" dirty="0" err="1">
                <a:solidFill>
                  <a:srgbClr val="275937"/>
                </a:solidFill>
              </a:rPr>
              <a:t>pestgedrag</a:t>
            </a:r>
            <a:r>
              <a:rPr lang="en-US" sz="1400" dirty="0">
                <a:solidFill>
                  <a:srgbClr val="275937"/>
                </a:solidFill>
              </a:rPr>
              <a:t> door </a:t>
            </a:r>
            <a:r>
              <a:rPr lang="en-US" sz="1400" dirty="0" err="1">
                <a:solidFill>
                  <a:srgbClr val="275937"/>
                </a:solidFill>
              </a:rPr>
              <a:t>collega’s</a:t>
            </a:r>
            <a:r>
              <a:rPr lang="en-US" sz="1400" dirty="0">
                <a:solidFill>
                  <a:srgbClr val="275937"/>
                </a:solidFill>
              </a:rPr>
              <a:t> </a:t>
            </a:r>
            <a:r>
              <a:rPr lang="en-US" sz="1400" dirty="0" err="1">
                <a:solidFill>
                  <a:srgbClr val="275937"/>
                </a:solidFill>
              </a:rPr>
              <a:t>overgeplaatst</a:t>
            </a:r>
            <a:r>
              <a:rPr lang="en-US" sz="1400" dirty="0">
                <a:solidFill>
                  <a:srgbClr val="275937"/>
                </a:solidFill>
              </a:rPr>
              <a:t> </a:t>
            </a:r>
            <a:r>
              <a:rPr lang="en-US" sz="1400" dirty="0" err="1">
                <a:solidFill>
                  <a:srgbClr val="275937"/>
                </a:solidFill>
              </a:rPr>
              <a:t>naar</a:t>
            </a:r>
            <a:r>
              <a:rPr lang="en-US" sz="1400" dirty="0">
                <a:solidFill>
                  <a:srgbClr val="275937"/>
                </a:solidFill>
              </a:rPr>
              <a:t> </a:t>
            </a:r>
            <a:r>
              <a:rPr lang="en-US" sz="1400" dirty="0" err="1">
                <a:solidFill>
                  <a:srgbClr val="275937"/>
                </a:solidFill>
              </a:rPr>
              <a:t>een</a:t>
            </a:r>
            <a:r>
              <a:rPr lang="en-US" sz="1400" dirty="0">
                <a:solidFill>
                  <a:srgbClr val="275937"/>
                </a:solidFill>
              </a:rPr>
              <a:t> </a:t>
            </a:r>
            <a:r>
              <a:rPr lang="en-US" sz="1400" dirty="0" err="1">
                <a:solidFill>
                  <a:srgbClr val="275937"/>
                </a:solidFill>
              </a:rPr>
              <a:t>andere</a:t>
            </a:r>
            <a:r>
              <a:rPr lang="en-US" sz="1400" dirty="0">
                <a:solidFill>
                  <a:srgbClr val="275937"/>
                </a:solidFill>
              </a:rPr>
              <a:t> </a:t>
            </a:r>
            <a:r>
              <a:rPr lang="en-US" sz="1400" dirty="0" err="1">
                <a:solidFill>
                  <a:srgbClr val="275937"/>
                </a:solidFill>
              </a:rPr>
              <a:t>vestiging</a:t>
            </a:r>
            <a:r>
              <a:rPr lang="en-US" sz="1400" dirty="0">
                <a:solidFill>
                  <a:srgbClr val="275937"/>
                </a:solidFill>
              </a:rPr>
              <a:t>. Het </a:t>
            </a:r>
            <a:r>
              <a:rPr lang="en-US" sz="1400" dirty="0" err="1">
                <a:solidFill>
                  <a:srgbClr val="275937"/>
                </a:solidFill>
              </a:rPr>
              <a:t>verhaal</a:t>
            </a:r>
            <a:r>
              <a:rPr lang="en-US" sz="1400" dirty="0">
                <a:solidFill>
                  <a:srgbClr val="275937"/>
                </a:solidFill>
              </a:rPr>
              <a:t> over </a:t>
            </a:r>
            <a:r>
              <a:rPr lang="en-US" sz="1400" dirty="0" err="1">
                <a:solidFill>
                  <a:srgbClr val="275937"/>
                </a:solidFill>
              </a:rPr>
              <a:t>zijn</a:t>
            </a:r>
            <a:r>
              <a:rPr lang="en-US" sz="1400" dirty="0">
                <a:solidFill>
                  <a:srgbClr val="275937"/>
                </a:solidFill>
              </a:rPr>
              <a:t> ‘</a:t>
            </a:r>
            <a:r>
              <a:rPr lang="en-US" sz="1400" dirty="0" err="1">
                <a:solidFill>
                  <a:srgbClr val="275937"/>
                </a:solidFill>
              </a:rPr>
              <a:t>aparte</a:t>
            </a:r>
            <a:r>
              <a:rPr lang="en-US" sz="1400" dirty="0">
                <a:solidFill>
                  <a:srgbClr val="275937"/>
                </a:solidFill>
              </a:rPr>
              <a:t>’ </a:t>
            </a:r>
            <a:r>
              <a:rPr lang="en-US" sz="1400" dirty="0" err="1">
                <a:solidFill>
                  <a:srgbClr val="275937"/>
                </a:solidFill>
              </a:rPr>
              <a:t>gedrag</a:t>
            </a:r>
            <a:r>
              <a:rPr lang="en-US" sz="1400" dirty="0">
                <a:solidFill>
                  <a:srgbClr val="275937"/>
                </a:solidFill>
              </a:rPr>
              <a:t> </a:t>
            </a:r>
            <a:r>
              <a:rPr lang="en-US" sz="1400" dirty="0" err="1">
                <a:solidFill>
                  <a:srgbClr val="275937"/>
                </a:solidFill>
              </a:rPr>
              <a:t>ging</a:t>
            </a:r>
            <a:r>
              <a:rPr lang="en-US" sz="1400" dirty="0">
                <a:solidFill>
                  <a:srgbClr val="275937"/>
                </a:solidFill>
              </a:rPr>
              <a:t> hem </a:t>
            </a:r>
            <a:r>
              <a:rPr lang="en-US" sz="1400" dirty="0" err="1">
                <a:solidFill>
                  <a:srgbClr val="275937"/>
                </a:solidFill>
              </a:rPr>
              <a:t>echter</a:t>
            </a:r>
            <a:r>
              <a:rPr lang="en-US" sz="1400" dirty="0">
                <a:solidFill>
                  <a:srgbClr val="275937"/>
                </a:solidFill>
              </a:rPr>
              <a:t> </a:t>
            </a:r>
            <a:r>
              <a:rPr lang="en-US" sz="1400" dirty="0" err="1">
                <a:solidFill>
                  <a:srgbClr val="275937"/>
                </a:solidFill>
              </a:rPr>
              <a:t>vooruit</a:t>
            </a:r>
            <a:r>
              <a:rPr lang="en-US" sz="1400" dirty="0">
                <a:solidFill>
                  <a:srgbClr val="275937"/>
                </a:solidFill>
              </a:rPr>
              <a:t> en op de </a:t>
            </a:r>
            <a:r>
              <a:rPr lang="en-US" sz="1400" dirty="0" err="1">
                <a:solidFill>
                  <a:srgbClr val="275937"/>
                </a:solidFill>
              </a:rPr>
              <a:t>nieuwe</a:t>
            </a:r>
            <a:r>
              <a:rPr lang="en-US" sz="1400" dirty="0">
                <a:solidFill>
                  <a:srgbClr val="275937"/>
                </a:solidFill>
              </a:rPr>
              <a:t> </a:t>
            </a:r>
            <a:r>
              <a:rPr lang="en-US" sz="1400" dirty="0" err="1">
                <a:solidFill>
                  <a:srgbClr val="275937"/>
                </a:solidFill>
              </a:rPr>
              <a:t>plek</a:t>
            </a:r>
            <a:r>
              <a:rPr lang="en-US" sz="1400" dirty="0">
                <a:solidFill>
                  <a:srgbClr val="275937"/>
                </a:solidFill>
              </a:rPr>
              <a:t> </a:t>
            </a:r>
            <a:r>
              <a:rPr lang="en-US" sz="1400" dirty="0" err="1">
                <a:solidFill>
                  <a:srgbClr val="275937"/>
                </a:solidFill>
              </a:rPr>
              <a:t>ging</a:t>
            </a:r>
            <a:r>
              <a:rPr lang="en-US" sz="1400" dirty="0">
                <a:solidFill>
                  <a:srgbClr val="275937"/>
                </a:solidFill>
              </a:rPr>
              <a:t> het </a:t>
            </a:r>
            <a:r>
              <a:rPr lang="en-US" sz="1400" dirty="0" err="1">
                <a:solidFill>
                  <a:srgbClr val="275937"/>
                </a:solidFill>
              </a:rPr>
              <a:t>pesten</a:t>
            </a:r>
            <a:r>
              <a:rPr lang="en-US" sz="1400" dirty="0">
                <a:solidFill>
                  <a:srgbClr val="275937"/>
                </a:solidFill>
              </a:rPr>
              <a:t> door. </a:t>
            </a:r>
            <a:r>
              <a:rPr lang="en-US" sz="1400" dirty="0" err="1">
                <a:solidFill>
                  <a:srgbClr val="275937"/>
                </a:solidFill>
              </a:rPr>
              <a:t>Toen</a:t>
            </a:r>
            <a:r>
              <a:rPr lang="en-US" sz="1400" dirty="0">
                <a:solidFill>
                  <a:srgbClr val="275937"/>
                </a:solidFill>
              </a:rPr>
              <a:t> </a:t>
            </a:r>
            <a:r>
              <a:rPr lang="en-US" sz="1400" dirty="0" err="1">
                <a:solidFill>
                  <a:srgbClr val="275937"/>
                </a:solidFill>
              </a:rPr>
              <a:t>hij</a:t>
            </a:r>
            <a:r>
              <a:rPr lang="en-US" sz="1400" dirty="0">
                <a:solidFill>
                  <a:srgbClr val="275937"/>
                </a:solidFill>
              </a:rPr>
              <a:t> </a:t>
            </a:r>
            <a:r>
              <a:rPr lang="en-US" sz="1400" dirty="0" err="1">
                <a:solidFill>
                  <a:srgbClr val="275937"/>
                </a:solidFill>
              </a:rPr>
              <a:t>naar</a:t>
            </a:r>
            <a:r>
              <a:rPr lang="en-US" sz="1400" dirty="0">
                <a:solidFill>
                  <a:srgbClr val="275937"/>
                </a:solidFill>
              </a:rPr>
              <a:t> de </a:t>
            </a:r>
            <a:r>
              <a:rPr lang="en-US" sz="1400" dirty="0" err="1">
                <a:solidFill>
                  <a:srgbClr val="275937"/>
                </a:solidFill>
              </a:rPr>
              <a:t>derde</a:t>
            </a:r>
            <a:r>
              <a:rPr lang="en-US" sz="1400" dirty="0">
                <a:solidFill>
                  <a:srgbClr val="275937"/>
                </a:solidFill>
              </a:rPr>
              <a:t> </a:t>
            </a:r>
            <a:r>
              <a:rPr lang="en-US" sz="1400" dirty="0" err="1">
                <a:solidFill>
                  <a:srgbClr val="275937"/>
                </a:solidFill>
              </a:rPr>
              <a:t>vestiging</a:t>
            </a:r>
            <a:r>
              <a:rPr lang="en-US" sz="1400" dirty="0">
                <a:solidFill>
                  <a:srgbClr val="275937"/>
                </a:solidFill>
              </a:rPr>
              <a:t> </a:t>
            </a:r>
            <a:r>
              <a:rPr lang="en-US" sz="1400" dirty="0" err="1">
                <a:solidFill>
                  <a:srgbClr val="275937"/>
                </a:solidFill>
              </a:rPr>
              <a:t>werd</a:t>
            </a:r>
            <a:r>
              <a:rPr lang="en-US" sz="1400" dirty="0">
                <a:solidFill>
                  <a:srgbClr val="275937"/>
                </a:solidFill>
              </a:rPr>
              <a:t> </a:t>
            </a:r>
            <a:r>
              <a:rPr lang="en-US" sz="1400" dirty="0" err="1">
                <a:solidFill>
                  <a:srgbClr val="275937"/>
                </a:solidFill>
              </a:rPr>
              <a:t>overgeplaatst</a:t>
            </a:r>
            <a:r>
              <a:rPr lang="en-US" sz="1400" dirty="0">
                <a:solidFill>
                  <a:srgbClr val="275937"/>
                </a:solidFill>
              </a:rPr>
              <a:t> </a:t>
            </a:r>
            <a:r>
              <a:rPr lang="en-US" sz="1400" dirty="0" err="1">
                <a:solidFill>
                  <a:srgbClr val="275937"/>
                </a:solidFill>
              </a:rPr>
              <a:t>trof</a:t>
            </a:r>
            <a:r>
              <a:rPr lang="en-US" sz="1400" dirty="0">
                <a:solidFill>
                  <a:srgbClr val="275937"/>
                </a:solidFill>
              </a:rPr>
              <a:t> </a:t>
            </a:r>
            <a:r>
              <a:rPr lang="en-US" sz="1400" dirty="0" err="1">
                <a:solidFill>
                  <a:srgbClr val="275937"/>
                </a:solidFill>
              </a:rPr>
              <a:t>hij</a:t>
            </a:r>
            <a:r>
              <a:rPr lang="en-US" sz="1400" dirty="0">
                <a:solidFill>
                  <a:srgbClr val="275937"/>
                </a:solidFill>
              </a:rPr>
              <a:t> </a:t>
            </a:r>
            <a:r>
              <a:rPr lang="en-US" sz="1400" dirty="0" err="1">
                <a:solidFill>
                  <a:srgbClr val="275937"/>
                </a:solidFill>
              </a:rPr>
              <a:t>een</a:t>
            </a:r>
            <a:r>
              <a:rPr lang="en-US" sz="1400" dirty="0">
                <a:solidFill>
                  <a:srgbClr val="275937"/>
                </a:solidFill>
              </a:rPr>
              <a:t> </a:t>
            </a:r>
            <a:r>
              <a:rPr lang="en-US" sz="1400" dirty="0" err="1">
                <a:solidFill>
                  <a:srgbClr val="275937"/>
                </a:solidFill>
              </a:rPr>
              <a:t>leidinggevende</a:t>
            </a:r>
            <a:r>
              <a:rPr lang="en-US" sz="1400" dirty="0">
                <a:solidFill>
                  <a:srgbClr val="275937"/>
                </a:solidFill>
              </a:rPr>
              <a:t> die de </a:t>
            </a:r>
            <a:r>
              <a:rPr lang="en-US" sz="1400" dirty="0" err="1">
                <a:solidFill>
                  <a:srgbClr val="275937"/>
                </a:solidFill>
              </a:rPr>
              <a:t>medewerkers</a:t>
            </a:r>
            <a:r>
              <a:rPr lang="en-US" sz="1400" dirty="0">
                <a:solidFill>
                  <a:srgbClr val="275937"/>
                </a:solidFill>
              </a:rPr>
              <a:t> </a:t>
            </a:r>
            <a:r>
              <a:rPr lang="en-US" sz="1400" dirty="0" err="1">
                <a:solidFill>
                  <a:srgbClr val="275937"/>
                </a:solidFill>
              </a:rPr>
              <a:t>voor</a:t>
            </a:r>
            <a:r>
              <a:rPr lang="en-US" sz="1400" dirty="0">
                <a:solidFill>
                  <a:srgbClr val="275937"/>
                </a:solidFill>
              </a:rPr>
              <a:t> </a:t>
            </a:r>
            <a:r>
              <a:rPr lang="en-US" sz="1400" dirty="0" err="1">
                <a:solidFill>
                  <a:srgbClr val="275937"/>
                </a:solidFill>
              </a:rPr>
              <a:t>zijn</a:t>
            </a:r>
            <a:r>
              <a:rPr lang="en-US" sz="1400" dirty="0">
                <a:solidFill>
                  <a:srgbClr val="275937"/>
                </a:solidFill>
              </a:rPr>
              <a:t> </a:t>
            </a:r>
            <a:r>
              <a:rPr lang="en-US" sz="1400" dirty="0" err="1">
                <a:solidFill>
                  <a:srgbClr val="275937"/>
                </a:solidFill>
              </a:rPr>
              <a:t>komst</a:t>
            </a:r>
            <a:r>
              <a:rPr lang="en-US" sz="1400" dirty="0">
                <a:solidFill>
                  <a:srgbClr val="275937"/>
                </a:solidFill>
              </a:rPr>
              <a:t> had </a:t>
            </a:r>
            <a:r>
              <a:rPr lang="en-US" sz="1400" dirty="0" err="1">
                <a:solidFill>
                  <a:srgbClr val="275937"/>
                </a:solidFill>
              </a:rPr>
              <a:t>toegesproken</a:t>
            </a:r>
            <a:r>
              <a:rPr lang="en-US" sz="1400" dirty="0">
                <a:solidFill>
                  <a:srgbClr val="275937"/>
                </a:solidFill>
              </a:rPr>
              <a:t>: ‘De </a:t>
            </a:r>
            <a:r>
              <a:rPr lang="en-US" sz="1400" dirty="0" err="1">
                <a:solidFill>
                  <a:srgbClr val="275937"/>
                </a:solidFill>
              </a:rPr>
              <a:t>laatste</a:t>
            </a:r>
            <a:r>
              <a:rPr lang="en-US" sz="1400" dirty="0">
                <a:solidFill>
                  <a:srgbClr val="275937"/>
                </a:solidFill>
              </a:rPr>
              <a:t> die </a:t>
            </a:r>
            <a:r>
              <a:rPr lang="en-US" sz="1400" dirty="0" err="1">
                <a:solidFill>
                  <a:srgbClr val="275937"/>
                </a:solidFill>
              </a:rPr>
              <a:t>hier</a:t>
            </a:r>
            <a:r>
              <a:rPr lang="en-US" sz="1400" dirty="0">
                <a:solidFill>
                  <a:srgbClr val="275937"/>
                </a:solidFill>
              </a:rPr>
              <a:t> </a:t>
            </a:r>
            <a:r>
              <a:rPr lang="en-US" sz="1400" dirty="0" err="1">
                <a:solidFill>
                  <a:srgbClr val="275937"/>
                </a:solidFill>
              </a:rPr>
              <a:t>verdwijnt</a:t>
            </a:r>
            <a:r>
              <a:rPr lang="en-US" sz="1400" dirty="0">
                <a:solidFill>
                  <a:srgbClr val="275937"/>
                </a:solidFill>
              </a:rPr>
              <a:t> is de </a:t>
            </a:r>
            <a:r>
              <a:rPr lang="en-US" sz="1400" dirty="0" err="1">
                <a:solidFill>
                  <a:srgbClr val="275937"/>
                </a:solidFill>
              </a:rPr>
              <a:t>nieuwe</a:t>
            </a:r>
            <a:r>
              <a:rPr lang="en-US" sz="1400" dirty="0">
                <a:solidFill>
                  <a:srgbClr val="275937"/>
                </a:solidFill>
              </a:rPr>
              <a:t> </a:t>
            </a:r>
            <a:r>
              <a:rPr lang="en-US" sz="1400" dirty="0" err="1">
                <a:solidFill>
                  <a:srgbClr val="275937"/>
                </a:solidFill>
              </a:rPr>
              <a:t>collega</a:t>
            </a:r>
            <a:r>
              <a:rPr lang="en-US" sz="1400" dirty="0">
                <a:solidFill>
                  <a:srgbClr val="275937"/>
                </a:solidFil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554588" y="2340000"/>
            <a:ext cx="5004000" cy="3976133"/>
          </a:xfrm>
        </p:spPr>
        <p:txBody>
          <a:bodyPr>
            <a:noAutofit/>
          </a:bodyPr>
          <a:lstStyle/>
          <a:p>
            <a:r>
              <a:rPr lang="en-US" smtClean="0"/>
              <a:t>Bedankt voor jullie aandacht en inzet</a:t>
            </a:r>
            <a:endParaRPr lang="en-US"/>
          </a:p>
        </p:txBody>
      </p:sp>
      <p:sp>
        <p:nvSpPr>
          <p:cNvPr id="4" name="Title 3"/>
          <p:cNvSpPr>
            <a:spLocks noGrp="1"/>
          </p:cNvSpPr>
          <p:nvPr>
            <p:ph type="title"/>
          </p:nvPr>
        </p:nvSpPr>
        <p:spPr/>
        <p:txBody>
          <a:bodyPr>
            <a:noAutofit/>
          </a:bodyPr>
          <a:lstStyle/>
          <a:p>
            <a:r>
              <a:rPr lang="en-US" smtClean="0"/>
              <a:t>Genoeg gepraat</a:t>
            </a:r>
            <a:endParaRPr lang="en-US"/>
          </a:p>
        </p:txBody>
      </p:sp>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8</a:t>
            </a:fld>
            <a:endParaRPr lang="nl-N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4"/>
          </p:nvPr>
        </p:nvSpPr>
        <p:spPr/>
        <p:txBody>
          <a:bodyPr/>
          <a:lstStyle/>
          <a:p>
            <a:endParaRPr lang="nl-NL" dirty="0"/>
          </a:p>
        </p:txBody>
      </p:sp>
      <p:sp>
        <p:nvSpPr>
          <p:cNvPr id="6" name="Footer Placeholder 5"/>
          <p:cNvSpPr>
            <a:spLocks noGrp="1"/>
          </p:cNvSpPr>
          <p:nvPr>
            <p:ph type="ftr" sz="quarter" idx="15"/>
          </p:nvPr>
        </p:nvSpPr>
        <p:spPr/>
        <p:txBody>
          <a:bodyPr/>
          <a:lstStyle/>
          <a:p>
            <a:endParaRPr lang="nl-NL" dirty="0"/>
          </a:p>
        </p:txBody>
      </p:sp>
      <p:sp>
        <p:nvSpPr>
          <p:cNvPr id="7" name="Slide Number Placeholder 6"/>
          <p:cNvSpPr>
            <a:spLocks noGrp="1"/>
          </p:cNvSpPr>
          <p:nvPr>
            <p:ph type="sldNum" sz="quarter" idx="16"/>
          </p:nvPr>
        </p:nvSpPr>
        <p:spPr/>
        <p:txBody>
          <a:bodyPr/>
          <a:lstStyle/>
          <a:p>
            <a:fld id="{10A0A6AF-03C5-477E-939A-E28F7E7F05EA}" type="slidenum">
              <a:rPr lang="nl-NL" smtClean="0"/>
              <a:pPr/>
              <a:t>9</a:t>
            </a:fld>
            <a:endParaRPr lang="nl-NL" dirty="0"/>
          </a:p>
        </p:txBody>
      </p:sp>
      <p:sp>
        <p:nvSpPr>
          <p:cNvPr id="11" name="Text Placeholder 1"/>
          <p:cNvSpPr>
            <a:spLocks noGrp="1"/>
          </p:cNvSpPr>
          <p:nvPr>
            <p:ph type="body" sz="half" idx="2"/>
          </p:nvPr>
        </p:nvSpPr>
        <p:spPr>
          <a:xfrm>
            <a:off x="635000" y="1052513"/>
            <a:ext cx="5003800" cy="4738687"/>
          </a:xfrm>
          <a:solidFill>
            <a:srgbClr val="75D1B5">
              <a:alpha val="55000"/>
            </a:srgbClr>
          </a:solidFill>
        </p:spPr>
        <p:txBody>
          <a:bodyPr lIns="144000" tIns="144000" rIns="144000" bIns="144000">
            <a:noAutofit/>
          </a:bodyPr>
          <a:lstStyle/>
          <a:p>
            <a:pPr>
              <a:lnSpc>
                <a:spcPts val="1550"/>
              </a:lnSpc>
            </a:pPr>
            <a:r>
              <a:rPr lang="en-US" sz="1400" dirty="0" smtClean="0">
                <a:solidFill>
                  <a:schemeClr val="tx2"/>
                </a:solidFill>
              </a:rPr>
              <a:t>CASUS</a:t>
            </a:r>
          </a:p>
          <a:p>
            <a:pPr>
              <a:lnSpc>
                <a:spcPts val="1550"/>
              </a:lnSpc>
            </a:pPr>
            <a:r>
              <a:rPr lang="en-US" sz="1400" b="1" dirty="0" err="1" smtClean="0">
                <a:solidFill>
                  <a:schemeClr val="tx2"/>
                </a:solidFill>
              </a:rPr>
              <a:t>Hakken</a:t>
            </a:r>
            <a:r>
              <a:rPr lang="en-US" sz="1400" b="1" dirty="0" smtClean="0">
                <a:solidFill>
                  <a:schemeClr val="tx2"/>
                </a:solidFill>
              </a:rPr>
              <a:t> in het </a:t>
            </a:r>
            <a:r>
              <a:rPr lang="en-US" sz="1400" b="1" dirty="0" err="1" smtClean="0">
                <a:solidFill>
                  <a:schemeClr val="tx2"/>
                </a:solidFill>
              </a:rPr>
              <a:t>zand</a:t>
            </a:r>
            <a:endParaRPr lang="en-US" sz="1400" b="1" dirty="0" smtClean="0">
              <a:solidFill>
                <a:schemeClr val="tx2"/>
              </a:solidFill>
            </a:endParaRPr>
          </a:p>
          <a:p>
            <a:pPr>
              <a:lnSpc>
                <a:spcPts val="1550"/>
              </a:lnSpc>
            </a:pPr>
            <a:r>
              <a:rPr lang="en-US" sz="1400" dirty="0" smtClean="0">
                <a:solidFill>
                  <a:srgbClr val="275937"/>
                </a:solidFill>
              </a:rPr>
              <a:t>Net </a:t>
            </a:r>
            <a:r>
              <a:rPr lang="en-US" sz="1400" dirty="0" err="1" smtClean="0">
                <a:solidFill>
                  <a:srgbClr val="275937"/>
                </a:solidFill>
              </a:rPr>
              <a:t>als</a:t>
            </a:r>
            <a:r>
              <a:rPr lang="en-US" sz="1400" dirty="0" smtClean="0">
                <a:solidFill>
                  <a:srgbClr val="275937"/>
                </a:solidFill>
              </a:rPr>
              <a:t> </a:t>
            </a:r>
            <a:r>
              <a:rPr lang="en-US" sz="1400" dirty="0" err="1" smtClean="0">
                <a:solidFill>
                  <a:srgbClr val="275937"/>
                </a:solidFill>
              </a:rPr>
              <a:t>veel</a:t>
            </a:r>
            <a:r>
              <a:rPr lang="en-US" sz="1400" dirty="0" smtClean="0">
                <a:solidFill>
                  <a:srgbClr val="275937"/>
                </a:solidFill>
              </a:rPr>
              <a:t> </a:t>
            </a:r>
            <a:r>
              <a:rPr lang="en-US" sz="1400" dirty="0" err="1" smtClean="0">
                <a:solidFill>
                  <a:srgbClr val="275937"/>
                </a:solidFill>
              </a:rPr>
              <a:t>andere</a:t>
            </a:r>
            <a:r>
              <a:rPr lang="en-US" sz="1400" dirty="0" smtClean="0">
                <a:solidFill>
                  <a:srgbClr val="275937"/>
                </a:solidFill>
              </a:rPr>
              <a:t> </a:t>
            </a:r>
            <a:r>
              <a:rPr lang="en-US" sz="1400" dirty="0" err="1" smtClean="0">
                <a:solidFill>
                  <a:srgbClr val="275937"/>
                </a:solidFill>
              </a:rPr>
              <a:t>bedrijven</a:t>
            </a:r>
            <a:r>
              <a:rPr lang="en-US" sz="1400" dirty="0" smtClean="0">
                <a:solidFill>
                  <a:srgbClr val="275937"/>
                </a:solidFill>
              </a:rPr>
              <a:t> </a:t>
            </a:r>
            <a:r>
              <a:rPr lang="en-US" sz="1400" dirty="0" err="1" smtClean="0">
                <a:solidFill>
                  <a:srgbClr val="275937"/>
                </a:solidFill>
              </a:rPr>
              <a:t>moet</a:t>
            </a:r>
            <a:r>
              <a:rPr lang="en-US" sz="1400" dirty="0" smtClean="0">
                <a:solidFill>
                  <a:srgbClr val="275937"/>
                </a:solidFill>
              </a:rPr>
              <a:t> het </a:t>
            </a:r>
            <a:r>
              <a:rPr lang="en-US" sz="1400" dirty="0" err="1" smtClean="0">
                <a:solidFill>
                  <a:srgbClr val="275937"/>
                </a:solidFill>
              </a:rPr>
              <a:t>bedrijf</a:t>
            </a:r>
            <a:r>
              <a:rPr lang="en-US" sz="1400" dirty="0" smtClean="0">
                <a:solidFill>
                  <a:srgbClr val="275937"/>
                </a:solidFill>
              </a:rPr>
              <a:t> </a:t>
            </a:r>
            <a:r>
              <a:rPr lang="en-US" sz="1400" dirty="0" err="1" smtClean="0">
                <a:solidFill>
                  <a:srgbClr val="275937"/>
                </a:solidFill>
              </a:rPr>
              <a:t>Machina</a:t>
            </a:r>
            <a:r>
              <a:rPr lang="en-US" sz="1400" dirty="0" smtClean="0">
                <a:solidFill>
                  <a:srgbClr val="275937"/>
                </a:solidFill>
              </a:rPr>
              <a:t> </a:t>
            </a:r>
            <a:r>
              <a:rPr lang="en-US" sz="1400" dirty="0" err="1" smtClean="0">
                <a:solidFill>
                  <a:srgbClr val="275937"/>
                </a:solidFill>
              </a:rPr>
              <a:t>dat</a:t>
            </a:r>
            <a:r>
              <a:rPr lang="en-US" sz="1400" dirty="0" smtClean="0">
                <a:solidFill>
                  <a:srgbClr val="275937"/>
                </a:solidFill>
              </a:rPr>
              <a:t> </a:t>
            </a:r>
            <a:r>
              <a:rPr lang="en-US" sz="1400" dirty="0" err="1" smtClean="0">
                <a:solidFill>
                  <a:srgbClr val="275937"/>
                </a:solidFill>
              </a:rPr>
              <a:t>bijzondere</a:t>
            </a:r>
            <a:r>
              <a:rPr lang="en-US" sz="1400" dirty="0" smtClean="0">
                <a:solidFill>
                  <a:srgbClr val="275937"/>
                </a:solidFill>
              </a:rPr>
              <a:t> machines </a:t>
            </a:r>
            <a:r>
              <a:rPr lang="en-US" sz="1400" dirty="0" err="1" smtClean="0">
                <a:solidFill>
                  <a:srgbClr val="275937"/>
                </a:solidFill>
              </a:rPr>
              <a:t>maakt</a:t>
            </a:r>
            <a:r>
              <a:rPr lang="en-US" sz="1400" dirty="0" smtClean="0">
                <a:solidFill>
                  <a:srgbClr val="275937"/>
                </a:solidFill>
              </a:rPr>
              <a:t>, </a:t>
            </a:r>
            <a:r>
              <a:rPr lang="en-US" sz="1400" dirty="0" err="1" smtClean="0">
                <a:solidFill>
                  <a:srgbClr val="275937"/>
                </a:solidFill>
              </a:rPr>
              <a:t>innoveren</a:t>
            </a:r>
            <a:r>
              <a:rPr lang="en-US" sz="1400" dirty="0" smtClean="0">
                <a:solidFill>
                  <a:srgbClr val="275937"/>
                </a:solidFill>
              </a:rPr>
              <a:t> </a:t>
            </a:r>
            <a:r>
              <a:rPr lang="en-US" sz="1400" dirty="0" err="1" smtClean="0">
                <a:solidFill>
                  <a:srgbClr val="275937"/>
                </a:solidFill>
              </a:rPr>
              <a:t>om</a:t>
            </a:r>
            <a:r>
              <a:rPr lang="en-US" sz="1400" dirty="0" smtClean="0">
                <a:solidFill>
                  <a:srgbClr val="275937"/>
                </a:solidFill>
              </a:rPr>
              <a:t> </a:t>
            </a:r>
            <a:r>
              <a:rPr lang="en-US" sz="1400" dirty="0" err="1" smtClean="0">
                <a:solidFill>
                  <a:srgbClr val="275937"/>
                </a:solidFill>
              </a:rPr>
              <a:t>te</a:t>
            </a:r>
            <a:r>
              <a:rPr lang="en-US" sz="1400" dirty="0" smtClean="0">
                <a:solidFill>
                  <a:srgbClr val="275937"/>
                </a:solidFill>
              </a:rPr>
              <a:t> </a:t>
            </a:r>
            <a:r>
              <a:rPr lang="en-US" sz="1400" dirty="0" err="1" smtClean="0">
                <a:solidFill>
                  <a:srgbClr val="275937"/>
                </a:solidFill>
              </a:rPr>
              <a:t>kunnen</a:t>
            </a:r>
            <a:r>
              <a:rPr lang="en-US" sz="1400" dirty="0" smtClean="0">
                <a:solidFill>
                  <a:srgbClr val="275937"/>
                </a:solidFill>
              </a:rPr>
              <a:t> </a:t>
            </a:r>
            <a:r>
              <a:rPr lang="en-US" sz="1400" dirty="0" err="1" smtClean="0">
                <a:solidFill>
                  <a:srgbClr val="275937"/>
                </a:solidFill>
              </a:rPr>
              <a:t>blijven</a:t>
            </a:r>
            <a:r>
              <a:rPr lang="en-US" sz="1400" dirty="0" smtClean="0">
                <a:solidFill>
                  <a:srgbClr val="275937"/>
                </a:solidFill>
              </a:rPr>
              <a:t> </a:t>
            </a:r>
            <a:r>
              <a:rPr lang="en-US" sz="1400" dirty="0" err="1" smtClean="0">
                <a:solidFill>
                  <a:srgbClr val="275937"/>
                </a:solidFill>
              </a:rPr>
              <a:t>concurreren</a:t>
            </a:r>
            <a:r>
              <a:rPr lang="en-US" sz="1400" dirty="0" smtClean="0">
                <a:solidFill>
                  <a:srgbClr val="275937"/>
                </a:solidFill>
              </a:rPr>
              <a:t> op de </a:t>
            </a:r>
            <a:r>
              <a:rPr lang="en-US" sz="1400" dirty="0" err="1" smtClean="0">
                <a:solidFill>
                  <a:srgbClr val="275937"/>
                </a:solidFill>
              </a:rPr>
              <a:t>wereldmarkt</a:t>
            </a:r>
            <a:r>
              <a:rPr lang="en-US" sz="1400" dirty="0" smtClean="0">
                <a:solidFill>
                  <a:srgbClr val="275937"/>
                </a:solidFill>
              </a:rPr>
              <a:t>. Het </a:t>
            </a:r>
            <a:r>
              <a:rPr lang="en-US" sz="1400" dirty="0" err="1" smtClean="0">
                <a:solidFill>
                  <a:srgbClr val="275937"/>
                </a:solidFill>
              </a:rPr>
              <a:t>bedrijf</a:t>
            </a:r>
            <a:r>
              <a:rPr lang="en-US" sz="1400" dirty="0" smtClean="0">
                <a:solidFill>
                  <a:srgbClr val="275937"/>
                </a:solidFill>
              </a:rPr>
              <a:t> </a:t>
            </a:r>
            <a:r>
              <a:rPr lang="en-US" sz="1400" dirty="0" err="1" smtClean="0">
                <a:solidFill>
                  <a:srgbClr val="275937"/>
                </a:solidFill>
              </a:rPr>
              <a:t>trekt</a:t>
            </a:r>
            <a:r>
              <a:rPr lang="en-US" sz="1400" dirty="0" smtClean="0">
                <a:solidFill>
                  <a:srgbClr val="275937"/>
                </a:solidFill>
              </a:rPr>
              <a:t> </a:t>
            </a:r>
            <a:r>
              <a:rPr lang="en-US" sz="1400" dirty="0" err="1" smtClean="0">
                <a:solidFill>
                  <a:srgbClr val="275937"/>
                </a:solidFill>
              </a:rPr>
              <a:t>daarom</a:t>
            </a:r>
            <a:r>
              <a:rPr lang="en-US" sz="1400" dirty="0" smtClean="0">
                <a:solidFill>
                  <a:srgbClr val="275937"/>
                </a:solidFill>
              </a:rPr>
              <a:t> </a:t>
            </a:r>
            <a:r>
              <a:rPr lang="en-US" sz="1400" dirty="0" err="1" smtClean="0">
                <a:solidFill>
                  <a:srgbClr val="275937"/>
                </a:solidFill>
              </a:rPr>
              <a:t>jong</a:t>
            </a:r>
            <a:r>
              <a:rPr lang="en-US" sz="1400" dirty="0" smtClean="0">
                <a:solidFill>
                  <a:srgbClr val="275937"/>
                </a:solidFill>
              </a:rPr>
              <a:t> talent </a:t>
            </a:r>
            <a:r>
              <a:rPr lang="en-US" sz="1400" dirty="0" err="1" smtClean="0">
                <a:solidFill>
                  <a:srgbClr val="275937"/>
                </a:solidFill>
              </a:rPr>
              <a:t>aan</a:t>
            </a:r>
            <a:r>
              <a:rPr lang="en-US" sz="1400" dirty="0" smtClean="0">
                <a:solidFill>
                  <a:srgbClr val="275937"/>
                </a:solidFill>
              </a:rPr>
              <a:t> en </a:t>
            </a:r>
            <a:r>
              <a:rPr lang="en-US" sz="1400" dirty="0" err="1" smtClean="0">
                <a:solidFill>
                  <a:srgbClr val="275937"/>
                </a:solidFill>
              </a:rPr>
              <a:t>zet</a:t>
            </a:r>
            <a:r>
              <a:rPr lang="en-US" sz="1400" dirty="0" smtClean="0">
                <a:solidFill>
                  <a:srgbClr val="275937"/>
                </a:solidFill>
              </a:rPr>
              <a:t> in op </a:t>
            </a:r>
            <a:r>
              <a:rPr lang="en-US" sz="1400" dirty="0" err="1" smtClean="0">
                <a:solidFill>
                  <a:srgbClr val="275937"/>
                </a:solidFill>
              </a:rPr>
              <a:t>bijscholing</a:t>
            </a:r>
            <a:r>
              <a:rPr lang="en-US" sz="1400" dirty="0" smtClean="0">
                <a:solidFill>
                  <a:srgbClr val="275937"/>
                </a:solidFill>
              </a:rPr>
              <a:t> van </a:t>
            </a:r>
            <a:r>
              <a:rPr lang="en-US" sz="1400" dirty="0" err="1" smtClean="0">
                <a:solidFill>
                  <a:srgbClr val="275937"/>
                </a:solidFill>
              </a:rPr>
              <a:t>bestaande</a:t>
            </a:r>
            <a:r>
              <a:rPr lang="en-US" sz="1400" dirty="0" smtClean="0">
                <a:solidFill>
                  <a:srgbClr val="275937"/>
                </a:solidFill>
              </a:rPr>
              <a:t> </a:t>
            </a:r>
            <a:r>
              <a:rPr lang="en-US" sz="1400" dirty="0" err="1" smtClean="0">
                <a:solidFill>
                  <a:srgbClr val="275937"/>
                </a:solidFill>
              </a:rPr>
              <a:t>medewerkers</a:t>
            </a:r>
            <a:r>
              <a:rPr lang="en-US" sz="1400" dirty="0" smtClean="0">
                <a:solidFill>
                  <a:srgbClr val="275937"/>
                </a:solidFill>
              </a:rPr>
              <a:t>. </a:t>
            </a:r>
            <a:r>
              <a:rPr lang="en-US" sz="1400" dirty="0" err="1" smtClean="0">
                <a:solidFill>
                  <a:srgbClr val="275937"/>
                </a:solidFill>
              </a:rPr>
              <a:t>Dat</a:t>
            </a:r>
            <a:r>
              <a:rPr lang="en-US" sz="1400" dirty="0" smtClean="0">
                <a:solidFill>
                  <a:srgbClr val="275937"/>
                </a:solidFill>
              </a:rPr>
              <a:t> </a:t>
            </a:r>
            <a:r>
              <a:rPr lang="en-US" sz="1400" dirty="0" err="1" smtClean="0">
                <a:solidFill>
                  <a:srgbClr val="275937"/>
                </a:solidFill>
              </a:rPr>
              <a:t>valt</a:t>
            </a:r>
            <a:r>
              <a:rPr lang="en-US" sz="1400" dirty="0" smtClean="0">
                <a:solidFill>
                  <a:srgbClr val="275937"/>
                </a:solidFill>
              </a:rPr>
              <a:t> </a:t>
            </a:r>
            <a:r>
              <a:rPr lang="en-US" sz="1400" dirty="0" err="1" smtClean="0">
                <a:solidFill>
                  <a:srgbClr val="275937"/>
                </a:solidFill>
              </a:rPr>
              <a:t>niet</a:t>
            </a:r>
            <a:r>
              <a:rPr lang="en-US" sz="1400" dirty="0" smtClean="0">
                <a:solidFill>
                  <a:srgbClr val="275937"/>
                </a:solidFill>
              </a:rPr>
              <a:t> </a:t>
            </a:r>
            <a:r>
              <a:rPr lang="en-US" sz="1400" dirty="0" err="1" smtClean="0">
                <a:solidFill>
                  <a:srgbClr val="275937"/>
                </a:solidFill>
              </a:rPr>
              <a:t>goed</a:t>
            </a:r>
            <a:r>
              <a:rPr lang="en-US" sz="1400" dirty="0" smtClean="0">
                <a:solidFill>
                  <a:srgbClr val="275937"/>
                </a:solidFill>
              </a:rPr>
              <a:t> </a:t>
            </a:r>
            <a:r>
              <a:rPr lang="en-US" sz="1400" dirty="0" err="1" smtClean="0">
                <a:solidFill>
                  <a:srgbClr val="275937"/>
                </a:solidFill>
              </a:rPr>
              <a:t>bij</a:t>
            </a:r>
            <a:r>
              <a:rPr lang="en-US" sz="1400" dirty="0" smtClean="0">
                <a:solidFill>
                  <a:srgbClr val="275937"/>
                </a:solidFill>
              </a:rPr>
              <a:t> de </a:t>
            </a:r>
            <a:r>
              <a:rPr lang="en-US" sz="1400" dirty="0" err="1" smtClean="0">
                <a:solidFill>
                  <a:srgbClr val="275937"/>
                </a:solidFill>
              </a:rPr>
              <a:t>oude</a:t>
            </a:r>
            <a:r>
              <a:rPr lang="en-US" sz="1400" dirty="0" smtClean="0">
                <a:solidFill>
                  <a:srgbClr val="275937"/>
                </a:solidFill>
              </a:rPr>
              <a:t> </a:t>
            </a:r>
            <a:r>
              <a:rPr lang="en-US" sz="1400" dirty="0" err="1" smtClean="0">
                <a:solidFill>
                  <a:srgbClr val="275937"/>
                </a:solidFill>
              </a:rPr>
              <a:t>garde</a:t>
            </a:r>
            <a:r>
              <a:rPr lang="en-US" sz="1400" dirty="0" smtClean="0">
                <a:solidFill>
                  <a:srgbClr val="275937"/>
                </a:solidFill>
              </a:rPr>
              <a:t>: </a:t>
            </a:r>
            <a:r>
              <a:rPr lang="en-US" sz="1400" dirty="0" err="1" smtClean="0">
                <a:solidFill>
                  <a:srgbClr val="275937"/>
                </a:solidFill>
              </a:rPr>
              <a:t>een</a:t>
            </a:r>
            <a:r>
              <a:rPr lang="en-US" sz="1400" dirty="0" smtClean="0">
                <a:solidFill>
                  <a:srgbClr val="275937"/>
                </a:solidFill>
              </a:rPr>
              <a:t> </a:t>
            </a:r>
            <a:r>
              <a:rPr lang="en-US" sz="1400" dirty="0" err="1" smtClean="0">
                <a:solidFill>
                  <a:srgbClr val="275937"/>
                </a:solidFill>
              </a:rPr>
              <a:t>hechte</a:t>
            </a:r>
            <a:r>
              <a:rPr lang="en-US" sz="1400" dirty="0" smtClean="0">
                <a:solidFill>
                  <a:srgbClr val="275937"/>
                </a:solidFill>
              </a:rPr>
              <a:t> </a:t>
            </a:r>
            <a:r>
              <a:rPr lang="en-US" sz="1400" dirty="0" err="1" smtClean="0">
                <a:solidFill>
                  <a:srgbClr val="275937"/>
                </a:solidFill>
              </a:rPr>
              <a:t>groep</a:t>
            </a:r>
            <a:r>
              <a:rPr lang="en-US" sz="1400" dirty="0" smtClean="0">
                <a:solidFill>
                  <a:srgbClr val="275937"/>
                </a:solidFill>
              </a:rPr>
              <a:t> </a:t>
            </a:r>
            <a:r>
              <a:rPr lang="en-US" sz="1400" dirty="0" err="1" smtClean="0">
                <a:solidFill>
                  <a:srgbClr val="275937"/>
                </a:solidFill>
              </a:rPr>
              <a:t>mannen</a:t>
            </a:r>
            <a:r>
              <a:rPr lang="en-US" sz="1400" dirty="0" smtClean="0">
                <a:solidFill>
                  <a:srgbClr val="275937"/>
                </a:solidFill>
              </a:rPr>
              <a:t> van </a:t>
            </a:r>
            <a:r>
              <a:rPr lang="en-US" sz="1400" dirty="0" err="1" smtClean="0">
                <a:solidFill>
                  <a:srgbClr val="275937"/>
                </a:solidFill>
              </a:rPr>
              <a:t>rond</a:t>
            </a:r>
            <a:r>
              <a:rPr lang="en-US" sz="1400" dirty="0" smtClean="0">
                <a:solidFill>
                  <a:srgbClr val="275937"/>
                </a:solidFill>
              </a:rPr>
              <a:t> de </a:t>
            </a:r>
            <a:r>
              <a:rPr lang="en-US" sz="1400" dirty="0" err="1" smtClean="0">
                <a:solidFill>
                  <a:srgbClr val="275937"/>
                </a:solidFill>
              </a:rPr>
              <a:t>vijftig</a:t>
            </a:r>
            <a:r>
              <a:rPr lang="en-US" sz="1400" dirty="0" smtClean="0">
                <a:solidFill>
                  <a:srgbClr val="275937"/>
                </a:solidFill>
              </a:rPr>
              <a:t> </a:t>
            </a:r>
            <a:r>
              <a:rPr lang="en-US" sz="1400" dirty="0" err="1" smtClean="0">
                <a:solidFill>
                  <a:srgbClr val="275937"/>
                </a:solidFill>
              </a:rPr>
              <a:t>jaar</a:t>
            </a:r>
            <a:r>
              <a:rPr lang="en-US" sz="1400" dirty="0" smtClean="0">
                <a:solidFill>
                  <a:srgbClr val="275937"/>
                </a:solidFill>
              </a:rPr>
              <a:t> die </a:t>
            </a:r>
            <a:r>
              <a:rPr lang="en-US" sz="1400" dirty="0" err="1" smtClean="0">
                <a:solidFill>
                  <a:srgbClr val="275937"/>
                </a:solidFill>
              </a:rPr>
              <a:t>elkaar</a:t>
            </a:r>
            <a:r>
              <a:rPr lang="en-US" sz="1400" dirty="0" smtClean="0">
                <a:solidFill>
                  <a:srgbClr val="275937"/>
                </a:solidFill>
              </a:rPr>
              <a:t> </a:t>
            </a:r>
            <a:r>
              <a:rPr lang="en-US" sz="1400" dirty="0" err="1" smtClean="0">
                <a:solidFill>
                  <a:srgbClr val="275937"/>
                </a:solidFill>
              </a:rPr>
              <a:t>ook</a:t>
            </a:r>
            <a:r>
              <a:rPr lang="en-US" sz="1400" dirty="0" smtClean="0">
                <a:solidFill>
                  <a:srgbClr val="275937"/>
                </a:solidFill>
              </a:rPr>
              <a:t> </a:t>
            </a:r>
            <a:r>
              <a:rPr lang="en-US" sz="1400" dirty="0" err="1" smtClean="0">
                <a:solidFill>
                  <a:srgbClr val="275937"/>
                </a:solidFill>
              </a:rPr>
              <a:t>buiten</a:t>
            </a:r>
            <a:r>
              <a:rPr lang="en-US" sz="1400" dirty="0" smtClean="0">
                <a:solidFill>
                  <a:srgbClr val="275937"/>
                </a:solidFill>
              </a:rPr>
              <a:t> het </a:t>
            </a:r>
            <a:r>
              <a:rPr lang="en-US" sz="1400" dirty="0" err="1" smtClean="0">
                <a:solidFill>
                  <a:srgbClr val="275937"/>
                </a:solidFill>
              </a:rPr>
              <a:t>werk</a:t>
            </a:r>
            <a:r>
              <a:rPr lang="en-US" sz="1400" dirty="0" smtClean="0">
                <a:solidFill>
                  <a:srgbClr val="275937"/>
                </a:solidFill>
              </a:rPr>
              <a:t> </a:t>
            </a:r>
            <a:r>
              <a:rPr lang="en-US" sz="1400" dirty="0" err="1" smtClean="0">
                <a:solidFill>
                  <a:srgbClr val="275937"/>
                </a:solidFill>
              </a:rPr>
              <a:t>regelmatig</a:t>
            </a:r>
            <a:r>
              <a:rPr lang="en-US" sz="1400" dirty="0" smtClean="0">
                <a:solidFill>
                  <a:srgbClr val="275937"/>
                </a:solidFill>
              </a:rPr>
              <a:t> </a:t>
            </a:r>
            <a:r>
              <a:rPr lang="en-US" sz="1400" dirty="0" err="1" smtClean="0">
                <a:solidFill>
                  <a:srgbClr val="275937"/>
                </a:solidFill>
              </a:rPr>
              <a:t>treffen</a:t>
            </a:r>
            <a:r>
              <a:rPr lang="en-US" sz="1400" dirty="0" smtClean="0">
                <a:solidFill>
                  <a:srgbClr val="275937"/>
                </a:solidFill>
              </a:rPr>
              <a:t>. </a:t>
            </a:r>
            <a:r>
              <a:rPr lang="en-US" sz="1400" dirty="0" err="1" smtClean="0">
                <a:solidFill>
                  <a:srgbClr val="275937"/>
                </a:solidFill>
              </a:rPr>
              <a:t>Deze</a:t>
            </a:r>
            <a:r>
              <a:rPr lang="en-US" sz="1400" dirty="0" smtClean="0">
                <a:solidFill>
                  <a:srgbClr val="275937"/>
                </a:solidFill>
              </a:rPr>
              <a:t> </a:t>
            </a:r>
            <a:r>
              <a:rPr lang="en-US" sz="1400" dirty="0" err="1" smtClean="0">
                <a:solidFill>
                  <a:srgbClr val="275937"/>
                </a:solidFill>
              </a:rPr>
              <a:t>harde</a:t>
            </a:r>
            <a:r>
              <a:rPr lang="en-US" sz="1400" dirty="0" smtClean="0">
                <a:solidFill>
                  <a:srgbClr val="275937"/>
                </a:solidFill>
              </a:rPr>
              <a:t> kern </a:t>
            </a:r>
            <a:r>
              <a:rPr lang="en-US" sz="1400" dirty="0" err="1" smtClean="0">
                <a:solidFill>
                  <a:srgbClr val="275937"/>
                </a:solidFill>
              </a:rPr>
              <a:t>zet</a:t>
            </a:r>
            <a:r>
              <a:rPr lang="en-US" sz="1400" dirty="0" smtClean="0">
                <a:solidFill>
                  <a:srgbClr val="275937"/>
                </a:solidFill>
              </a:rPr>
              <a:t> de </a:t>
            </a:r>
            <a:r>
              <a:rPr lang="en-US" sz="1400" dirty="0" err="1" smtClean="0">
                <a:solidFill>
                  <a:srgbClr val="275937"/>
                </a:solidFill>
              </a:rPr>
              <a:t>hakken</a:t>
            </a:r>
            <a:r>
              <a:rPr lang="en-US" sz="1400" dirty="0" smtClean="0">
                <a:solidFill>
                  <a:srgbClr val="275937"/>
                </a:solidFill>
              </a:rPr>
              <a:t> in het </a:t>
            </a:r>
            <a:r>
              <a:rPr lang="en-US" sz="1400" dirty="0" err="1" smtClean="0">
                <a:solidFill>
                  <a:srgbClr val="275937"/>
                </a:solidFill>
              </a:rPr>
              <a:t>zand</a:t>
            </a:r>
            <a:r>
              <a:rPr lang="en-US" sz="1400" dirty="0" smtClean="0">
                <a:solidFill>
                  <a:srgbClr val="275937"/>
                </a:solidFill>
              </a:rPr>
              <a:t> en </a:t>
            </a:r>
            <a:r>
              <a:rPr lang="en-US" sz="1400" dirty="0" err="1" smtClean="0">
                <a:solidFill>
                  <a:srgbClr val="275937"/>
                </a:solidFill>
              </a:rPr>
              <a:t>drukt</a:t>
            </a:r>
            <a:r>
              <a:rPr lang="en-US" sz="1400" dirty="0" smtClean="0">
                <a:solidFill>
                  <a:srgbClr val="275937"/>
                </a:solidFill>
              </a:rPr>
              <a:t> het </a:t>
            </a:r>
            <a:r>
              <a:rPr lang="en-US" sz="1400" dirty="0" err="1" smtClean="0">
                <a:solidFill>
                  <a:srgbClr val="275937"/>
                </a:solidFill>
              </a:rPr>
              <a:t>enthousiasme</a:t>
            </a:r>
            <a:r>
              <a:rPr lang="en-US" sz="1400" dirty="0" smtClean="0">
                <a:solidFill>
                  <a:srgbClr val="275937"/>
                </a:solidFill>
              </a:rPr>
              <a:t> van de </a:t>
            </a:r>
            <a:r>
              <a:rPr lang="en-US" sz="1400" dirty="0" err="1" smtClean="0">
                <a:solidFill>
                  <a:srgbClr val="275937"/>
                </a:solidFill>
              </a:rPr>
              <a:t>nieuwkomers</a:t>
            </a:r>
            <a:r>
              <a:rPr lang="en-US" sz="1400" dirty="0" smtClean="0">
                <a:solidFill>
                  <a:srgbClr val="275937"/>
                </a:solidFill>
              </a:rPr>
              <a:t> de kop in. </a:t>
            </a:r>
            <a:r>
              <a:rPr lang="en-US" sz="1400" dirty="0" err="1" smtClean="0">
                <a:solidFill>
                  <a:srgbClr val="275937"/>
                </a:solidFill>
              </a:rPr>
              <a:t>Wil</a:t>
            </a:r>
            <a:r>
              <a:rPr lang="en-US" sz="1400" dirty="0" smtClean="0">
                <a:solidFill>
                  <a:srgbClr val="275937"/>
                </a:solidFill>
              </a:rPr>
              <a:t> </a:t>
            </a:r>
            <a:r>
              <a:rPr lang="en-US" sz="1400" dirty="0" err="1" smtClean="0">
                <a:solidFill>
                  <a:srgbClr val="275937"/>
                </a:solidFill>
              </a:rPr>
              <a:t>een</a:t>
            </a:r>
            <a:r>
              <a:rPr lang="en-US" sz="1400" dirty="0" smtClean="0">
                <a:solidFill>
                  <a:srgbClr val="275937"/>
                </a:solidFill>
              </a:rPr>
              <a:t> </a:t>
            </a:r>
            <a:r>
              <a:rPr lang="en-US" sz="1400" dirty="0" err="1" smtClean="0">
                <a:solidFill>
                  <a:srgbClr val="275937"/>
                </a:solidFill>
              </a:rPr>
              <a:t>jongere</a:t>
            </a:r>
            <a:r>
              <a:rPr lang="en-US" sz="1400" dirty="0" smtClean="0">
                <a:solidFill>
                  <a:srgbClr val="275937"/>
                </a:solidFill>
              </a:rPr>
              <a:t> </a:t>
            </a:r>
            <a:r>
              <a:rPr lang="en-US" sz="1400" dirty="0" err="1" smtClean="0">
                <a:solidFill>
                  <a:srgbClr val="275937"/>
                </a:solidFill>
              </a:rPr>
              <a:t>een</a:t>
            </a:r>
            <a:r>
              <a:rPr lang="en-US" sz="1400" dirty="0" smtClean="0">
                <a:solidFill>
                  <a:srgbClr val="275937"/>
                </a:solidFill>
              </a:rPr>
              <a:t> </a:t>
            </a:r>
            <a:r>
              <a:rPr lang="en-US" sz="1400" dirty="0" err="1" smtClean="0">
                <a:solidFill>
                  <a:srgbClr val="275937"/>
                </a:solidFill>
              </a:rPr>
              <a:t>nieuwe</a:t>
            </a:r>
            <a:r>
              <a:rPr lang="en-US" sz="1400" dirty="0" smtClean="0">
                <a:solidFill>
                  <a:srgbClr val="275937"/>
                </a:solidFill>
              </a:rPr>
              <a:t> </a:t>
            </a:r>
            <a:r>
              <a:rPr lang="en-US" sz="1400" dirty="0" err="1" smtClean="0">
                <a:solidFill>
                  <a:srgbClr val="275937"/>
                </a:solidFill>
              </a:rPr>
              <a:t>techniek</a:t>
            </a:r>
            <a:r>
              <a:rPr lang="en-US" sz="1400" dirty="0" smtClean="0">
                <a:solidFill>
                  <a:srgbClr val="275937"/>
                </a:solidFill>
              </a:rPr>
              <a:t> </a:t>
            </a:r>
            <a:r>
              <a:rPr lang="en-US" sz="1400" dirty="0" err="1" smtClean="0">
                <a:solidFill>
                  <a:srgbClr val="275937"/>
                </a:solidFill>
              </a:rPr>
              <a:t>toepassen</a:t>
            </a:r>
            <a:r>
              <a:rPr lang="en-US" sz="1400" dirty="0" smtClean="0">
                <a:solidFill>
                  <a:srgbClr val="275937"/>
                </a:solidFill>
              </a:rPr>
              <a:t>? Dan </a:t>
            </a:r>
            <a:r>
              <a:rPr lang="en-US" sz="1400" dirty="0" err="1" smtClean="0">
                <a:solidFill>
                  <a:srgbClr val="275937"/>
                </a:solidFill>
              </a:rPr>
              <a:t>krijgt</a:t>
            </a:r>
            <a:r>
              <a:rPr lang="en-US" sz="1400" dirty="0" smtClean="0">
                <a:solidFill>
                  <a:srgbClr val="275937"/>
                </a:solidFill>
              </a:rPr>
              <a:t> </a:t>
            </a:r>
            <a:r>
              <a:rPr lang="en-US" sz="1400" dirty="0" err="1" smtClean="0">
                <a:solidFill>
                  <a:srgbClr val="275937"/>
                </a:solidFill>
              </a:rPr>
              <a:t>hij</a:t>
            </a:r>
            <a:r>
              <a:rPr lang="en-US" sz="1400" dirty="0" smtClean="0">
                <a:solidFill>
                  <a:srgbClr val="275937"/>
                </a:solidFill>
              </a:rPr>
              <a:t> </a:t>
            </a:r>
            <a:r>
              <a:rPr lang="en-US" sz="1400" dirty="0" err="1" smtClean="0">
                <a:solidFill>
                  <a:srgbClr val="275937"/>
                </a:solidFill>
              </a:rPr>
              <a:t>steevast</a:t>
            </a:r>
            <a:r>
              <a:rPr lang="en-US" sz="1400" dirty="0" smtClean="0">
                <a:solidFill>
                  <a:srgbClr val="275937"/>
                </a:solidFill>
              </a:rPr>
              <a:t> </a:t>
            </a:r>
            <a:r>
              <a:rPr lang="en-US" sz="1400" dirty="0" err="1" smtClean="0">
                <a:solidFill>
                  <a:srgbClr val="275937"/>
                </a:solidFill>
              </a:rPr>
              <a:t>toegebeten</a:t>
            </a:r>
            <a:r>
              <a:rPr lang="en-US" sz="1400" dirty="0" smtClean="0">
                <a:solidFill>
                  <a:srgbClr val="275937"/>
                </a:solidFill>
              </a:rPr>
              <a:t>: ‘</a:t>
            </a:r>
            <a:r>
              <a:rPr lang="en-US" sz="1400" dirty="0" err="1" smtClean="0">
                <a:solidFill>
                  <a:srgbClr val="275937"/>
                </a:solidFill>
              </a:rPr>
              <a:t>onzin</a:t>
            </a:r>
            <a:r>
              <a:rPr lang="en-US" sz="1400" dirty="0" smtClean="0">
                <a:solidFill>
                  <a:srgbClr val="275937"/>
                </a:solidFill>
              </a:rPr>
              <a:t>, we </a:t>
            </a:r>
            <a:r>
              <a:rPr lang="en-US" sz="1400" dirty="0" err="1" smtClean="0">
                <a:solidFill>
                  <a:srgbClr val="275937"/>
                </a:solidFill>
              </a:rPr>
              <a:t>doen</a:t>
            </a:r>
            <a:r>
              <a:rPr lang="en-US" sz="1400" dirty="0" smtClean="0">
                <a:solidFill>
                  <a:srgbClr val="275937"/>
                </a:solidFill>
              </a:rPr>
              <a:t> het op </a:t>
            </a:r>
            <a:r>
              <a:rPr lang="en-US" sz="1400" dirty="0" err="1" smtClean="0">
                <a:solidFill>
                  <a:srgbClr val="275937"/>
                </a:solidFill>
              </a:rPr>
              <a:t>onze</a:t>
            </a:r>
            <a:r>
              <a:rPr lang="en-US" sz="1400" dirty="0" smtClean="0">
                <a:solidFill>
                  <a:srgbClr val="275937"/>
                </a:solidFill>
              </a:rPr>
              <a:t> </a:t>
            </a:r>
            <a:r>
              <a:rPr lang="en-US" sz="1400" dirty="0" err="1" smtClean="0">
                <a:solidFill>
                  <a:srgbClr val="275937"/>
                </a:solidFill>
              </a:rPr>
              <a:t>manier</a:t>
            </a:r>
            <a:r>
              <a:rPr lang="en-US" sz="1400" dirty="0" smtClean="0">
                <a:solidFill>
                  <a:srgbClr val="275937"/>
                </a:solidFill>
              </a:rPr>
              <a:t>’. </a:t>
            </a:r>
            <a:r>
              <a:rPr lang="en-US" sz="1400" dirty="0" err="1" smtClean="0">
                <a:solidFill>
                  <a:srgbClr val="275937"/>
                </a:solidFill>
              </a:rPr>
              <a:t>Steun</a:t>
            </a:r>
            <a:r>
              <a:rPr lang="en-US" sz="1400" dirty="0" smtClean="0">
                <a:solidFill>
                  <a:srgbClr val="275937"/>
                </a:solidFill>
              </a:rPr>
              <a:t> van de </a:t>
            </a:r>
            <a:r>
              <a:rPr lang="en-US" sz="1400" dirty="0" err="1" smtClean="0">
                <a:solidFill>
                  <a:srgbClr val="275937"/>
                </a:solidFill>
              </a:rPr>
              <a:t>leidinggevende</a:t>
            </a:r>
            <a:r>
              <a:rPr lang="en-US" sz="1400" dirty="0" smtClean="0">
                <a:solidFill>
                  <a:srgbClr val="275937"/>
                </a:solidFill>
              </a:rPr>
              <a:t> </a:t>
            </a:r>
            <a:r>
              <a:rPr lang="en-US" sz="1400" dirty="0" err="1" smtClean="0">
                <a:solidFill>
                  <a:srgbClr val="275937"/>
                </a:solidFill>
              </a:rPr>
              <a:t>krijgt</a:t>
            </a:r>
            <a:r>
              <a:rPr lang="en-US" sz="1400" dirty="0" smtClean="0">
                <a:solidFill>
                  <a:srgbClr val="275937"/>
                </a:solidFill>
              </a:rPr>
              <a:t> het </a:t>
            </a:r>
            <a:r>
              <a:rPr lang="en-US" sz="1400" dirty="0" err="1" smtClean="0">
                <a:solidFill>
                  <a:srgbClr val="275937"/>
                </a:solidFill>
              </a:rPr>
              <a:t>jonge</a:t>
            </a:r>
            <a:r>
              <a:rPr lang="en-US" sz="1400" dirty="0" smtClean="0">
                <a:solidFill>
                  <a:srgbClr val="275937"/>
                </a:solidFill>
              </a:rPr>
              <a:t> talent </a:t>
            </a:r>
            <a:r>
              <a:rPr lang="en-US" sz="1400" dirty="0" err="1" smtClean="0">
                <a:solidFill>
                  <a:srgbClr val="275937"/>
                </a:solidFill>
              </a:rPr>
              <a:t>niet</a:t>
            </a:r>
            <a:r>
              <a:rPr lang="en-US" sz="1400" dirty="0" smtClean="0">
                <a:solidFill>
                  <a:srgbClr val="275937"/>
                </a:solidFill>
              </a:rPr>
              <a:t>, </a:t>
            </a:r>
            <a:r>
              <a:rPr lang="en-US" sz="1400" dirty="0" err="1" smtClean="0">
                <a:solidFill>
                  <a:srgbClr val="275937"/>
                </a:solidFill>
              </a:rPr>
              <a:t>ze</a:t>
            </a:r>
            <a:r>
              <a:rPr lang="en-US" sz="1400" dirty="0" smtClean="0">
                <a:solidFill>
                  <a:srgbClr val="275937"/>
                </a:solidFill>
              </a:rPr>
              <a:t> </a:t>
            </a:r>
            <a:r>
              <a:rPr lang="en-US" sz="1400" dirty="0" err="1" smtClean="0">
                <a:solidFill>
                  <a:srgbClr val="275937"/>
                </a:solidFill>
              </a:rPr>
              <a:t>houden</a:t>
            </a:r>
            <a:r>
              <a:rPr lang="en-US" sz="1400" dirty="0" smtClean="0">
                <a:solidFill>
                  <a:srgbClr val="275937"/>
                </a:solidFill>
              </a:rPr>
              <a:t> het </a:t>
            </a:r>
            <a:r>
              <a:rPr lang="en-US" sz="1400" dirty="0" err="1" smtClean="0">
                <a:solidFill>
                  <a:srgbClr val="275937"/>
                </a:solidFill>
              </a:rPr>
              <a:t>dan</a:t>
            </a:r>
            <a:r>
              <a:rPr lang="en-US" sz="1400" dirty="0" smtClean="0">
                <a:solidFill>
                  <a:srgbClr val="275937"/>
                </a:solidFill>
              </a:rPr>
              <a:t> </a:t>
            </a:r>
            <a:r>
              <a:rPr lang="en-US" sz="1400" dirty="0" err="1" smtClean="0">
                <a:solidFill>
                  <a:srgbClr val="275937"/>
                </a:solidFill>
              </a:rPr>
              <a:t>ook</a:t>
            </a:r>
            <a:r>
              <a:rPr lang="en-US" sz="1400" dirty="0" smtClean="0">
                <a:solidFill>
                  <a:srgbClr val="275937"/>
                </a:solidFill>
              </a:rPr>
              <a:t> </a:t>
            </a:r>
            <a:r>
              <a:rPr lang="en-US" sz="1400" dirty="0" err="1" smtClean="0">
                <a:solidFill>
                  <a:srgbClr val="275937"/>
                </a:solidFill>
              </a:rPr>
              <a:t>niet</a:t>
            </a:r>
            <a:r>
              <a:rPr lang="en-US" sz="1400" dirty="0" smtClean="0">
                <a:solidFill>
                  <a:srgbClr val="275937"/>
                </a:solidFill>
              </a:rPr>
              <a:t> </a:t>
            </a:r>
            <a:r>
              <a:rPr lang="en-US" sz="1400" dirty="0" err="1" smtClean="0">
                <a:solidFill>
                  <a:srgbClr val="275937"/>
                </a:solidFill>
              </a:rPr>
              <a:t>lang</a:t>
            </a:r>
            <a:r>
              <a:rPr lang="en-US" sz="1400" dirty="0" smtClean="0">
                <a:solidFill>
                  <a:srgbClr val="275937"/>
                </a:solidFill>
              </a:rPr>
              <a:t> vol. </a:t>
            </a:r>
            <a:r>
              <a:rPr lang="en-US" sz="1400" dirty="0" err="1" smtClean="0">
                <a:solidFill>
                  <a:srgbClr val="275937"/>
                </a:solidFill>
              </a:rPr>
              <a:t>Dat</a:t>
            </a:r>
            <a:r>
              <a:rPr lang="en-US" sz="1400" dirty="0" smtClean="0">
                <a:solidFill>
                  <a:srgbClr val="275937"/>
                </a:solidFill>
              </a:rPr>
              <a:t> is </a:t>
            </a:r>
            <a:r>
              <a:rPr lang="en-US" sz="1400" dirty="0" err="1" smtClean="0">
                <a:solidFill>
                  <a:srgbClr val="275937"/>
                </a:solidFill>
              </a:rPr>
              <a:t>voor</a:t>
            </a:r>
            <a:r>
              <a:rPr lang="en-US" sz="1400" dirty="0" smtClean="0">
                <a:solidFill>
                  <a:srgbClr val="275937"/>
                </a:solidFill>
              </a:rPr>
              <a:t> </a:t>
            </a:r>
            <a:r>
              <a:rPr lang="en-US" sz="1400" dirty="0" err="1" smtClean="0">
                <a:solidFill>
                  <a:srgbClr val="275937"/>
                </a:solidFill>
              </a:rPr>
              <a:t>Machina</a:t>
            </a:r>
            <a:r>
              <a:rPr lang="en-US" sz="1400" dirty="0" smtClean="0">
                <a:solidFill>
                  <a:srgbClr val="275937"/>
                </a:solidFill>
              </a:rPr>
              <a:t> </a:t>
            </a:r>
            <a:r>
              <a:rPr lang="en-US" sz="1400" dirty="0" err="1" smtClean="0">
                <a:solidFill>
                  <a:srgbClr val="275937"/>
                </a:solidFill>
              </a:rPr>
              <a:t>een</a:t>
            </a:r>
            <a:r>
              <a:rPr lang="en-US" sz="1400" dirty="0" smtClean="0">
                <a:solidFill>
                  <a:srgbClr val="275937"/>
                </a:solidFill>
              </a:rPr>
              <a:t> </a:t>
            </a:r>
            <a:r>
              <a:rPr lang="en-US" sz="1400" dirty="0" err="1" smtClean="0">
                <a:solidFill>
                  <a:srgbClr val="275937"/>
                </a:solidFill>
              </a:rPr>
              <a:t>groot</a:t>
            </a:r>
            <a:r>
              <a:rPr lang="en-US" sz="1400" dirty="0" smtClean="0">
                <a:solidFill>
                  <a:srgbClr val="275937"/>
                </a:solidFill>
              </a:rPr>
              <a:t> </a:t>
            </a:r>
            <a:r>
              <a:rPr lang="en-US" sz="1400" dirty="0" err="1" smtClean="0">
                <a:solidFill>
                  <a:srgbClr val="275937"/>
                </a:solidFill>
              </a:rPr>
              <a:t>probleem</a:t>
            </a:r>
            <a:r>
              <a:rPr lang="en-US" sz="1400" dirty="0" smtClean="0">
                <a:solidFill>
                  <a:srgbClr val="275937"/>
                </a:solidFill>
              </a:rPr>
              <a:t>. Door het </a:t>
            </a:r>
            <a:r>
              <a:rPr lang="en-US" sz="1400" dirty="0" err="1" smtClean="0">
                <a:solidFill>
                  <a:srgbClr val="275937"/>
                </a:solidFill>
              </a:rPr>
              <a:t>wegpesten</a:t>
            </a:r>
            <a:r>
              <a:rPr lang="en-US" sz="1400" dirty="0" smtClean="0">
                <a:solidFill>
                  <a:srgbClr val="275937"/>
                </a:solidFill>
              </a:rPr>
              <a:t> van de </a:t>
            </a:r>
            <a:r>
              <a:rPr lang="en-US" sz="1400" dirty="0" err="1" smtClean="0">
                <a:solidFill>
                  <a:srgbClr val="275937"/>
                </a:solidFill>
              </a:rPr>
              <a:t>nieuwkomers</a:t>
            </a:r>
            <a:r>
              <a:rPr lang="en-US" sz="1400" dirty="0" smtClean="0">
                <a:solidFill>
                  <a:srgbClr val="275937"/>
                </a:solidFill>
              </a:rPr>
              <a:t> </a:t>
            </a:r>
            <a:r>
              <a:rPr lang="en-US" sz="1400" dirty="0" err="1" smtClean="0">
                <a:solidFill>
                  <a:srgbClr val="275937"/>
                </a:solidFill>
              </a:rPr>
              <a:t>komt</a:t>
            </a:r>
            <a:r>
              <a:rPr lang="en-US" sz="1400" dirty="0" smtClean="0">
                <a:solidFill>
                  <a:srgbClr val="275937"/>
                </a:solidFill>
              </a:rPr>
              <a:t> het </a:t>
            </a:r>
            <a:r>
              <a:rPr lang="en-US" sz="1400" dirty="0" err="1" smtClean="0">
                <a:solidFill>
                  <a:srgbClr val="275937"/>
                </a:solidFill>
              </a:rPr>
              <a:t>innovatieproces</a:t>
            </a:r>
            <a:r>
              <a:rPr lang="en-US" sz="1400" dirty="0" smtClean="0">
                <a:solidFill>
                  <a:srgbClr val="275937"/>
                </a:solidFill>
              </a:rPr>
              <a:t> </a:t>
            </a:r>
            <a:r>
              <a:rPr lang="en-US" sz="1400" dirty="0" err="1" smtClean="0">
                <a:solidFill>
                  <a:srgbClr val="275937"/>
                </a:solidFill>
              </a:rPr>
              <a:t>niet</a:t>
            </a:r>
            <a:r>
              <a:rPr lang="en-US" sz="1400" dirty="0" smtClean="0">
                <a:solidFill>
                  <a:srgbClr val="275937"/>
                </a:solidFill>
              </a:rPr>
              <a:t> op gang, </a:t>
            </a:r>
            <a:r>
              <a:rPr lang="en-US" sz="1400" dirty="0" err="1" smtClean="0">
                <a:solidFill>
                  <a:srgbClr val="275937"/>
                </a:solidFill>
              </a:rPr>
              <a:t>waardoor</a:t>
            </a:r>
            <a:r>
              <a:rPr lang="en-US" sz="1400" dirty="0" smtClean="0">
                <a:solidFill>
                  <a:srgbClr val="275937"/>
                </a:solidFill>
              </a:rPr>
              <a:t> het </a:t>
            </a:r>
            <a:r>
              <a:rPr lang="en-US" sz="1400" dirty="0" err="1" smtClean="0">
                <a:solidFill>
                  <a:srgbClr val="275937"/>
                </a:solidFill>
              </a:rPr>
              <a:t>voortbestaan</a:t>
            </a:r>
            <a:r>
              <a:rPr lang="en-US" sz="1400" dirty="0" smtClean="0">
                <a:solidFill>
                  <a:srgbClr val="275937"/>
                </a:solidFill>
              </a:rPr>
              <a:t> van de </a:t>
            </a:r>
            <a:r>
              <a:rPr lang="en-US" sz="1400" dirty="0" err="1" smtClean="0">
                <a:solidFill>
                  <a:srgbClr val="275937"/>
                </a:solidFill>
              </a:rPr>
              <a:t>fabriek</a:t>
            </a:r>
            <a:r>
              <a:rPr lang="en-US" sz="1400" dirty="0" smtClean="0">
                <a:solidFill>
                  <a:srgbClr val="275937"/>
                </a:solidFill>
              </a:rPr>
              <a:t> </a:t>
            </a:r>
            <a:r>
              <a:rPr lang="en-US" sz="1400" dirty="0" err="1" smtClean="0">
                <a:solidFill>
                  <a:srgbClr val="275937"/>
                </a:solidFill>
              </a:rPr>
              <a:t>onzeker</a:t>
            </a:r>
            <a:r>
              <a:rPr lang="en-US" sz="1400" dirty="0" smtClean="0">
                <a:solidFill>
                  <a:srgbClr val="275937"/>
                </a:solidFill>
              </a:rPr>
              <a:t> is.</a:t>
            </a:r>
          </a:p>
          <a:p>
            <a:pPr>
              <a:lnSpc>
                <a:spcPts val="1550"/>
              </a:lnSpc>
            </a:pPr>
            <a:endParaRPr lang="en-US" sz="1400" dirty="0">
              <a:solidFill>
                <a:srgbClr val="CA005D"/>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771.1003 SZW Antipestmanagement 16x9-01">
  <a:themeElements>
    <a:clrScheme name="Custom 7">
      <a:dk1>
        <a:srgbClr val="000000"/>
      </a:dk1>
      <a:lt1>
        <a:srgbClr val="FFFFFF"/>
      </a:lt1>
      <a:dk2>
        <a:srgbClr val="275937"/>
      </a:dk2>
      <a:lt2>
        <a:srgbClr val="F6D8E6"/>
      </a:lt2>
      <a:accent1>
        <a:srgbClr val="F9E11E"/>
      </a:accent1>
      <a:accent2>
        <a:srgbClr val="FFB612"/>
      </a:accent2>
      <a:accent3>
        <a:srgbClr val="777C00"/>
      </a:accent3>
      <a:accent4>
        <a:srgbClr val="75D1B5"/>
      </a:accent4>
      <a:accent5>
        <a:srgbClr val="76D2B6"/>
      </a:accent5>
      <a:accent6>
        <a:srgbClr val="017BC6"/>
      </a:accent6>
      <a:hlink>
        <a:srgbClr val="CA205D"/>
      </a:hlink>
      <a:folHlink>
        <a:srgbClr val="F6D8E6"/>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4" id="{3F84939C-B1E0-7A44-8787-FAB66BCE36C0}" vid="{E3CB0289-2995-9146-A2AA-9BCEF3C9B96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3771.1003 SZW Antipestmanagement 16x9-01.potx</Template>
  <TotalTime>541</TotalTime>
  <Words>1525</Words>
  <Application>Microsoft Office PowerPoint</Application>
  <PresentationFormat>Breedbeeld</PresentationFormat>
  <Paragraphs>118</Paragraphs>
  <Slides>10</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Verdana</vt:lpstr>
      <vt:lpstr>Wingdings</vt:lpstr>
      <vt:lpstr>3771.1003 SZW Antipestmanagement 16x9-01</vt:lpstr>
      <vt:lpstr>Een goede werksfeer, laten we dat zo houden!</vt:lpstr>
      <vt:lpstr>Wist je dat…</vt:lpstr>
      <vt:lpstr>Wat verstaan jullie onder pesten?</vt:lpstr>
      <vt:lpstr>Wat vinden jullie van pesten op het werk?</vt:lpstr>
      <vt:lpstr>Actie en afspraken</vt:lpstr>
      <vt:lpstr>Afspraken maken</vt:lpstr>
      <vt:lpstr>Afspraken maken  over wanneer er toch wordt gepest</vt:lpstr>
      <vt:lpstr>Genoeg gepraat</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goede werksfeer,  laten we dat zo houden!</dc:title>
  <dc:creator>user</dc:creator>
  <cp:lastModifiedBy>Erica Leijen - van Dijk</cp:lastModifiedBy>
  <cp:revision>31</cp:revision>
  <dcterms:created xsi:type="dcterms:W3CDTF">2017-08-31T14:59:25Z</dcterms:created>
  <dcterms:modified xsi:type="dcterms:W3CDTF">2017-09-08T12:39:40Z</dcterms:modified>
</cp:coreProperties>
</file>